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2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1D4A8-04D5-4372-BD5B-6394AE187516}" type="datetimeFigureOut">
              <a:rPr lang="en-US" smtClean="0"/>
              <a:pPr/>
              <a:t>8/19/2014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A534C-65C9-4CA3-988E-079385F81F6B}" type="slidenum">
              <a:rPr lang="en-US" smtClean="0"/>
              <a:pPr/>
              <a:t>‹#›</a:t>
            </a:fld>
            <a:endParaRPr lang="en-US"/>
          </a:p>
        </p:txBody>
      </p:sp>
    </p:spTree>
    <p:extLst>
      <p:ext uri="{BB962C8B-B14F-4D97-AF65-F5344CB8AC3E}">
        <p14:creationId xmlns:p14="http://schemas.microsoft.com/office/powerpoint/2010/main" xmlns="" val="305131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133075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144987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365137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235911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2729517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550058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201117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191479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329583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111346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1881501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4170246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 val="3979543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xmlns="" val="2896781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1512099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xmlns="" val="3847635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 val="3059780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xmlns="" val="3302286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xmlns="" val="319494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224848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230929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335858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195611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70243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1AB38-5FD1-459E-ABD5-B79480C1DF8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133075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9D936AD-2738-46AF-A4A2-94542FDE75B8}" type="datetimeFigureOut">
              <a:rPr lang="en-US" smtClean="0">
                <a:solidFill>
                  <a:srgbClr val="DBF5F9">
                    <a:shade val="90000"/>
                  </a:srgbClr>
                </a:solidFill>
              </a:rPr>
              <a:pPr/>
              <a:t>8/19/2014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3F18EAFC-9C63-4F7C-A8D5-00211D8AE2F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25019609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62709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70540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83584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D936AD-2738-46AF-A4A2-94542FDE75B8}" type="datetimeFigureOut">
              <a:rPr lang="en-US" smtClean="0">
                <a:solidFill>
                  <a:srgbClr val="DBF5F9">
                    <a:shade val="90000"/>
                  </a:srgbClr>
                </a:solidFill>
              </a:rPr>
              <a:pPr/>
              <a:t>8/19/2014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3F18EAFC-9C63-4F7C-A8D5-00211D8AE2F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xmlns="" val="37968704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52377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93043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362143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175611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xmlns="" val="66273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403284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D936AD-2738-46AF-A4A2-94542FDE75B8}" type="datetimeFigureOut">
              <a:rPr lang="en-US" smtClean="0">
                <a:solidFill>
                  <a:srgbClr val="04617B">
                    <a:shade val="90000"/>
                  </a:srgbClr>
                </a:solidFill>
              </a:rPr>
              <a:pPr/>
              <a:t>8/19/2014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18EAFC-9C63-4F7C-A8D5-00211D8AE2F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3716367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305800" cy="1066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zh-CN" altLang="en-US" sz="6000" dirty="0" smtClean="0">
                <a:solidFill>
                  <a:prstClr val="black"/>
                </a:solidFill>
                <a:latin typeface="Adobe Kaiti Std R" pitchFamily="18" charset="-128"/>
                <a:ea typeface="Adobe Kaiti Std R" pitchFamily="18" charset="-128"/>
              </a:rPr>
              <a:t>第三册第一课补充资料</a:t>
            </a:r>
            <a:endParaRPr lang="en-US" sz="6000" dirty="0">
              <a:solidFill>
                <a:schemeClr val="tx1"/>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545079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43434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也</a:t>
            </a:r>
            <a:r>
              <a:rPr lang="zh-CN" altLang="en-US" sz="4000" dirty="0" smtClean="0">
                <a:solidFill>
                  <a:prstClr val="black"/>
                </a:solidFill>
                <a:latin typeface="Adobe Kaiti Std R" pitchFamily="18" charset="-128"/>
                <a:ea typeface="Adobe Kaiti Std R" pitchFamily="18" charset="-128"/>
              </a:rPr>
              <a:t>许</a:t>
            </a:r>
            <a:endParaRPr lang="en-US" sz="4000" dirty="0">
              <a:solidFill>
                <a:prstClr val="black"/>
              </a:solidFill>
              <a:latin typeface="Adobe Kaiti Std R" pitchFamily="18" charset="-128"/>
              <a:ea typeface="Adobe Kaiti Std R" pitchFamily="18" charset="-128"/>
            </a:endParaRPr>
          </a:p>
        </p:txBody>
      </p:sp>
      <p:sp>
        <p:nvSpPr>
          <p:cNvPr id="4" name="TextBox 3"/>
          <p:cNvSpPr txBox="1"/>
          <p:nvPr/>
        </p:nvSpPr>
        <p:spPr>
          <a:xfrm>
            <a:off x="533400" y="56388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说</a:t>
            </a:r>
            <a:r>
              <a:rPr lang="zh-TW" altLang="en-US" sz="4000" dirty="0" smtClean="0">
                <a:solidFill>
                  <a:prstClr val="black"/>
                </a:solidFill>
                <a:latin typeface="Adobe Kaiti Std R" pitchFamily="18" charset="-128"/>
                <a:ea typeface="Adobe Kaiti Std R" pitchFamily="18" charset="-128"/>
              </a:rPr>
              <a:t>明</a:t>
            </a:r>
            <a:r>
              <a:rPr lang="zh-TW" altLang="en-US" sz="4000" dirty="0">
                <a:solidFill>
                  <a:prstClr val="black"/>
                </a:solidFill>
                <a:latin typeface="Adobe Kaiti Std R" pitchFamily="18" charset="-128"/>
                <a:ea typeface="Adobe Kaiti Std R" pitchFamily="18" charset="-128"/>
              </a:rPr>
              <a:t>白</a:t>
            </a:r>
            <a:endParaRPr lang="en-US" sz="4000" dirty="0">
              <a:solidFill>
                <a:prstClr val="black"/>
              </a:solidFill>
              <a:latin typeface="Adobe Kaiti Std R" pitchFamily="18" charset="-128"/>
              <a:ea typeface="Adobe Kaiti Std R" pitchFamily="18" charset="-128"/>
            </a:endParaRPr>
          </a:p>
        </p:txBody>
      </p:sp>
      <p:sp>
        <p:nvSpPr>
          <p:cNvPr id="5" name="TextBox 4"/>
          <p:cNvSpPr txBox="1"/>
          <p:nvPr/>
        </p:nvSpPr>
        <p:spPr>
          <a:xfrm>
            <a:off x="3124200" y="56388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告</a:t>
            </a:r>
            <a:r>
              <a:rPr lang="zh-CN" altLang="en-US" sz="4000" dirty="0" smtClean="0">
                <a:solidFill>
                  <a:prstClr val="black"/>
                </a:solidFill>
                <a:latin typeface="Adobe Kaiti Std R" pitchFamily="18" charset="-128"/>
                <a:ea typeface="Adobe Kaiti Std R" pitchFamily="18" charset="-128"/>
              </a:rPr>
              <a:t>诉</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962400" y="43434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请问</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5562600" y="5638800"/>
            <a:ext cx="3048000" cy="707886"/>
          </a:xfrm>
          <a:prstGeom prst="rect">
            <a:avLst/>
          </a:prstGeom>
          <a:solidFill>
            <a:srgbClr val="F4B2DE"/>
          </a:solidFill>
          <a:ln>
            <a:solidFill>
              <a:schemeClr val="bg1">
                <a:lumMod val="50000"/>
              </a:schemeClr>
            </a:solidFill>
          </a:ln>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话中有话</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6324600" y="4267200"/>
            <a:ext cx="1828800" cy="707886"/>
          </a:xfrm>
          <a:prstGeom prst="rect">
            <a:avLst/>
          </a:prstGeom>
          <a:solidFill>
            <a:srgbClr val="F4B2DE"/>
          </a:solidFill>
          <a:ln>
            <a:solidFill>
              <a:schemeClr val="bg1">
                <a:lumMod val="50000"/>
              </a:schemeClr>
            </a:solidFill>
          </a:ln>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是谁</a:t>
            </a:r>
            <a:r>
              <a:rPr lang="en-US" altLang="zh-TW" sz="4000" dirty="0" smtClean="0">
                <a:solidFill>
                  <a:prstClr val="black"/>
                </a:solidFill>
                <a:latin typeface="Adobe Kaiti Std R" pitchFamily="18" charset="-128"/>
                <a:ea typeface="Adobe Kaiti Std R" pitchFamily="18" charset="-128"/>
              </a:rPr>
              <a:t>?</a:t>
            </a:r>
            <a:endParaRPr lang="en-US" sz="4000" dirty="0">
              <a:solidFill>
                <a:prstClr val="black"/>
              </a:solidFill>
              <a:latin typeface="Adobe Kaiti Std R" pitchFamily="18" charset="-128"/>
              <a:ea typeface="Adobe Kaiti Std R" pitchFamily="18" charset="-128"/>
            </a:endParaRPr>
          </a:p>
        </p:txBody>
      </p:sp>
      <p:sp>
        <p:nvSpPr>
          <p:cNvPr id="15" name="TextBox 14"/>
          <p:cNvSpPr txBox="1"/>
          <p:nvPr/>
        </p:nvSpPr>
        <p:spPr>
          <a:xfrm>
            <a:off x="838200" y="990600"/>
            <a:ext cx="1752600" cy="1015663"/>
          </a:xfrm>
          <a:prstGeom prst="rect">
            <a:avLst/>
          </a:prstGeom>
          <a:solidFill>
            <a:srgbClr val="FFFF00"/>
          </a:solidFill>
          <a:ln>
            <a:solidFill>
              <a:schemeClr val="tx1"/>
            </a:solidFill>
          </a:ln>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讠</a:t>
            </a:r>
            <a:r>
              <a:rPr lang="zh-TW" altLang="en-US" sz="6000" dirty="0" smtClean="0">
                <a:solidFill>
                  <a:prstClr val="black"/>
                </a:solidFill>
                <a:latin typeface="Adobe Kaiti Std R" pitchFamily="18" charset="-128"/>
                <a:ea typeface="Adobe Kaiti Std R" pitchFamily="18" charset="-128"/>
              </a:rPr>
              <a:t>部</a:t>
            </a:r>
            <a:endParaRPr lang="en-US" sz="6000" dirty="0">
              <a:solidFill>
                <a:prstClr val="black"/>
              </a:solidFill>
              <a:latin typeface="Adobe Kaiti Std R" pitchFamily="18" charset="-128"/>
              <a:ea typeface="Adobe Kaiti Std R" pitchFamily="18" charset="-128"/>
            </a:endParaRPr>
          </a:p>
        </p:txBody>
      </p:sp>
      <p:pic>
        <p:nvPicPr>
          <p:cNvPr id="6146" name="Picture 2" descr="C:\Users\Meishing\Dropbox\meizhouhuayu\pics\言.png"/>
          <p:cNvPicPr>
            <a:picLocks noChangeAspect="1" noChangeArrowheads="1"/>
          </p:cNvPicPr>
          <p:nvPr/>
        </p:nvPicPr>
        <p:blipFill>
          <a:blip r:embed="rId4" cstate="print">
            <a:lum bright="-10000" contrast="20000"/>
          </a:blip>
          <a:srcRect/>
          <a:stretch>
            <a:fillRect/>
          </a:stretch>
        </p:blipFill>
        <p:spPr bwMode="auto">
          <a:xfrm>
            <a:off x="4267200" y="838200"/>
            <a:ext cx="4629150" cy="981075"/>
          </a:xfrm>
          <a:prstGeom prst="rect">
            <a:avLst/>
          </a:prstGeom>
          <a:noFill/>
        </p:spPr>
      </p:pic>
      <p:sp>
        <p:nvSpPr>
          <p:cNvPr id="11" name="TextBox 10"/>
          <p:cNvSpPr txBox="1"/>
          <p:nvPr/>
        </p:nvSpPr>
        <p:spPr>
          <a:xfrm>
            <a:off x="6172200" y="0"/>
            <a:ext cx="2971800" cy="276999"/>
          </a:xfrm>
          <a:prstGeom prst="rect">
            <a:avLst/>
          </a:prstGeom>
          <a:solidFill>
            <a:srgbClr val="FFFF00"/>
          </a:solidFill>
          <a:ln>
            <a:solidFill>
              <a:schemeClr val="tx1"/>
            </a:solidFill>
          </a:ln>
        </p:spPr>
        <p:txBody>
          <a:bodyPr wrap="square" rtlCol="0">
            <a:spAutoFit/>
          </a:bodyPr>
          <a:lstStyle/>
          <a:p>
            <a:pPr algn="ctr"/>
            <a:r>
              <a:rPr lang="zh-TW" altLang="en-US" sz="1200" dirty="0">
                <a:solidFill>
                  <a:prstClr val="black"/>
                </a:solidFill>
              </a:rPr>
              <a:t>參考資料：國際電腦漢字及異體字知識庫</a:t>
            </a:r>
            <a:endParaRPr lang="en-US" sz="1200" dirty="0">
              <a:solidFill>
                <a:prstClr val="black"/>
              </a:solidFill>
            </a:endParaRPr>
          </a:p>
        </p:txBody>
      </p:sp>
      <p:pic>
        <p:nvPicPr>
          <p:cNvPr id="1026" name="Picture 2" descr="C:\Users\Meishing\Desktop\meizhou pics\31-3.png"/>
          <p:cNvPicPr>
            <a:picLocks noChangeAspect="1" noChangeArrowheads="1"/>
          </p:cNvPicPr>
          <p:nvPr/>
        </p:nvPicPr>
        <p:blipFill>
          <a:blip r:embed="rId5" cstate="print">
            <a:lum bright="-10000" contrast="40000"/>
          </a:blip>
          <a:srcRect/>
          <a:stretch>
            <a:fillRect/>
          </a:stretch>
        </p:blipFill>
        <p:spPr bwMode="auto">
          <a:xfrm>
            <a:off x="914400" y="2057400"/>
            <a:ext cx="7772400" cy="2069226"/>
          </a:xfrm>
          <a:prstGeom prst="rect">
            <a:avLst/>
          </a:prstGeom>
          <a:noFill/>
        </p:spPr>
      </p:pic>
    </p:spTree>
    <p:extLst>
      <p:ext uri="{BB962C8B-B14F-4D97-AF65-F5344CB8AC3E}">
        <p14:creationId xmlns:p14="http://schemas.microsoft.com/office/powerpoint/2010/main" xmlns="" val="1827617648"/>
      </p:ext>
    </p:extLst>
  </p:cSld>
  <p:clrMapOvr>
    <a:masterClrMapping/>
  </p:clrMapOvr>
  <p:transition>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ppt_x</p:attrName>
                                        </p:attrNameLst>
                                      </p:cBhvr>
                                      <p:tavLst>
                                        <p:tav tm="0">
                                          <p:val>
                                            <p:strVal val="#ppt_x-.2"/>
                                          </p:val>
                                        </p:tav>
                                        <p:tav tm="100000">
                                          <p:val>
                                            <p:strVal val="#ppt_x"/>
                                          </p:val>
                                        </p:tav>
                                      </p:tavLst>
                                    </p:anim>
                                    <p:anim calcmode="lin" valueType="num">
                                      <p:cBhvr>
                                        <p:cTn id="8"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2.5"/>
                                          </p:val>
                                        </p:tav>
                                        <p:tav tm="100000">
                                          <p:val>
                                            <p:strVal val="#ppt_w"/>
                                          </p:val>
                                        </p:tav>
                                      </p:tavLst>
                                    </p:anim>
                                    <p:anim calcmode="lin" valueType="num">
                                      <p:cBhvr>
                                        <p:cTn id="15" dur="500" fill="hold"/>
                                        <p:tgtEl>
                                          <p:spTgt spid="3"/>
                                        </p:tgtEl>
                                        <p:attrNameLst>
                                          <p:attrName>ppt_h</p:attrName>
                                        </p:attrNameLst>
                                      </p:cBhvr>
                                      <p:tavLst>
                                        <p:tav tm="0">
                                          <p:val>
                                            <p:strVal val="#ppt_h*0.01"/>
                                          </p:val>
                                        </p:tav>
                                        <p:tav tm="100000">
                                          <p:val>
                                            <p:strVal val="#ppt_h"/>
                                          </p:val>
                                        </p:tav>
                                      </p:tavLst>
                                    </p:anim>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h+1"/>
                                          </p:val>
                                        </p:tav>
                                        <p:tav tm="100000">
                                          <p:val>
                                            <p:strVal val="#ppt_y"/>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2.5"/>
                                          </p:val>
                                        </p:tav>
                                        <p:tav tm="100000">
                                          <p:val>
                                            <p:strVal val="#ppt_w"/>
                                          </p:val>
                                        </p:tav>
                                      </p:tavLst>
                                    </p:anim>
                                    <p:anim calcmode="lin" valueType="num">
                                      <p:cBhvr>
                                        <p:cTn id="24" dur="500" fill="hold"/>
                                        <p:tgtEl>
                                          <p:spTgt spid="4"/>
                                        </p:tgtEl>
                                        <p:attrNameLst>
                                          <p:attrName>ppt_h</p:attrName>
                                        </p:attrNameLst>
                                      </p:cBhvr>
                                      <p:tavLst>
                                        <p:tav tm="0">
                                          <p:val>
                                            <p:strVal val="#ppt_h*0.01"/>
                                          </p:val>
                                        </p:tav>
                                        <p:tav tm="100000">
                                          <p:val>
                                            <p:strVal val="#ppt_h"/>
                                          </p:val>
                                        </p:tav>
                                      </p:tavLst>
                                    </p:anim>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h+1"/>
                                          </p:val>
                                        </p:tav>
                                        <p:tav tm="100000">
                                          <p:val>
                                            <p:strVal val="#ppt_y"/>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ppt_w*2.5"/>
                                          </p:val>
                                        </p:tav>
                                        <p:tav tm="100000">
                                          <p:val>
                                            <p:strVal val="#ppt_w"/>
                                          </p:val>
                                        </p:tav>
                                      </p:tavLst>
                                    </p:anim>
                                    <p:anim calcmode="lin" valueType="num">
                                      <p:cBhvr>
                                        <p:cTn id="33" dur="500" fill="hold"/>
                                        <p:tgtEl>
                                          <p:spTgt spid="5"/>
                                        </p:tgtEl>
                                        <p:attrNameLst>
                                          <p:attrName>ppt_h</p:attrName>
                                        </p:attrNameLst>
                                      </p:cBhvr>
                                      <p:tavLst>
                                        <p:tav tm="0">
                                          <p:val>
                                            <p:strVal val="#ppt_h*0.01"/>
                                          </p:val>
                                        </p:tav>
                                        <p:tav tm="100000">
                                          <p:val>
                                            <p:strVal val="#ppt_h"/>
                                          </p:val>
                                        </p:tav>
                                      </p:tavLst>
                                    </p:anim>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h+1"/>
                                          </p:val>
                                        </p:tav>
                                        <p:tav tm="100000">
                                          <p:val>
                                            <p:strVal val="#ppt_y"/>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strVal val="#ppt_w*2.5"/>
                                          </p:val>
                                        </p:tav>
                                        <p:tav tm="100000">
                                          <p:val>
                                            <p:strVal val="#ppt_w"/>
                                          </p:val>
                                        </p:tav>
                                      </p:tavLst>
                                    </p:anim>
                                    <p:anim calcmode="lin" valueType="num">
                                      <p:cBhvr>
                                        <p:cTn id="42" dur="500" fill="hold"/>
                                        <p:tgtEl>
                                          <p:spTgt spid="6"/>
                                        </p:tgtEl>
                                        <p:attrNameLst>
                                          <p:attrName>ppt_h</p:attrName>
                                        </p:attrNameLst>
                                      </p:cBhvr>
                                      <p:tavLst>
                                        <p:tav tm="0">
                                          <p:val>
                                            <p:strVal val="#ppt_h*0.01"/>
                                          </p:val>
                                        </p:tav>
                                        <p:tav tm="100000">
                                          <p:val>
                                            <p:strVal val="#ppt_h"/>
                                          </p:val>
                                        </p:tav>
                                      </p:tavLst>
                                    </p:anim>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h+1"/>
                                          </p:val>
                                        </p:tav>
                                        <p:tav tm="100000">
                                          <p:val>
                                            <p:strVal val="#ppt_y"/>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strVal val="#ppt_w*2.5"/>
                                          </p:val>
                                        </p:tav>
                                        <p:tav tm="100000">
                                          <p:val>
                                            <p:strVal val="#ppt_w"/>
                                          </p:val>
                                        </p:tav>
                                      </p:tavLst>
                                    </p:anim>
                                    <p:anim calcmode="lin" valueType="num">
                                      <p:cBhvr>
                                        <p:cTn id="51" dur="500" fill="hold"/>
                                        <p:tgtEl>
                                          <p:spTgt spid="7"/>
                                        </p:tgtEl>
                                        <p:attrNameLst>
                                          <p:attrName>ppt_h</p:attrName>
                                        </p:attrNameLst>
                                      </p:cBhvr>
                                      <p:tavLst>
                                        <p:tav tm="0">
                                          <p:val>
                                            <p:strVal val="#ppt_h*0.01"/>
                                          </p:val>
                                        </p:tav>
                                        <p:tav tm="100000">
                                          <p:val>
                                            <p:strVal val="#ppt_h"/>
                                          </p:val>
                                        </p:tav>
                                      </p:tavLst>
                                    </p:anim>
                                    <p:anim calcmode="lin" valueType="num">
                                      <p:cBhvr>
                                        <p:cTn id="52" dur="500" fill="hold"/>
                                        <p:tgtEl>
                                          <p:spTgt spid="7"/>
                                        </p:tgtEl>
                                        <p:attrNameLst>
                                          <p:attrName>ppt_x</p:attrName>
                                        </p:attrNameLst>
                                      </p:cBhvr>
                                      <p:tavLst>
                                        <p:tav tm="0">
                                          <p:val>
                                            <p:strVal val="#ppt_x"/>
                                          </p:val>
                                        </p:tav>
                                        <p:tav tm="100000">
                                          <p:val>
                                            <p:strVal val="#ppt_x"/>
                                          </p:val>
                                        </p:tav>
                                      </p:tavLst>
                                    </p:anim>
                                    <p:anim calcmode="lin" valueType="num">
                                      <p:cBhvr>
                                        <p:cTn id="53" dur="500" fill="hold"/>
                                        <p:tgtEl>
                                          <p:spTgt spid="7"/>
                                        </p:tgtEl>
                                        <p:attrNameLst>
                                          <p:attrName>ppt_y</p:attrName>
                                        </p:attrNameLst>
                                      </p:cBhvr>
                                      <p:tavLst>
                                        <p:tav tm="0">
                                          <p:val>
                                            <p:strVal val="#ppt_h+1"/>
                                          </p:val>
                                        </p:tav>
                                        <p:tav tm="100000">
                                          <p:val>
                                            <p:strVal val="#ppt_y"/>
                                          </p:val>
                                        </p:tav>
                                      </p:tavLst>
                                    </p:anim>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strVal val="#ppt_w*2.5"/>
                                          </p:val>
                                        </p:tav>
                                        <p:tav tm="100000">
                                          <p:val>
                                            <p:strVal val="#ppt_w"/>
                                          </p:val>
                                        </p:tav>
                                      </p:tavLst>
                                    </p:anim>
                                    <p:anim calcmode="lin" valueType="num">
                                      <p:cBhvr>
                                        <p:cTn id="60" dur="500" fill="hold"/>
                                        <p:tgtEl>
                                          <p:spTgt spid="8"/>
                                        </p:tgtEl>
                                        <p:attrNameLst>
                                          <p:attrName>ppt_h</p:attrName>
                                        </p:attrNameLst>
                                      </p:cBhvr>
                                      <p:tavLst>
                                        <p:tav tm="0">
                                          <p:val>
                                            <p:strVal val="#ppt_h*0.01"/>
                                          </p:val>
                                        </p:tav>
                                        <p:tav tm="100000">
                                          <p:val>
                                            <p:strVal val="#ppt_h"/>
                                          </p:val>
                                        </p:tav>
                                      </p:tavLst>
                                    </p:anim>
                                    <p:anim calcmode="lin" valueType="num">
                                      <p:cBhvr>
                                        <p:cTn id="61" dur="500" fill="hold"/>
                                        <p:tgtEl>
                                          <p:spTgt spid="8"/>
                                        </p:tgtEl>
                                        <p:attrNameLst>
                                          <p:attrName>ppt_x</p:attrName>
                                        </p:attrNameLst>
                                      </p:cBhvr>
                                      <p:tavLst>
                                        <p:tav tm="0">
                                          <p:val>
                                            <p:strVal val="#ppt_x"/>
                                          </p:val>
                                        </p:tav>
                                        <p:tav tm="100000">
                                          <p:val>
                                            <p:strVal val="#ppt_x"/>
                                          </p:val>
                                        </p:tav>
                                      </p:tavLst>
                                    </p:anim>
                                    <p:anim calcmode="lin" valueType="num">
                                      <p:cBhvr>
                                        <p:cTn id="62" dur="500" fill="hold"/>
                                        <p:tgtEl>
                                          <p:spTgt spid="8"/>
                                        </p:tgtEl>
                                        <p:attrNameLst>
                                          <p:attrName>ppt_y</p:attrName>
                                        </p:attrNameLst>
                                      </p:cBhvr>
                                      <p:tavLst>
                                        <p:tav tm="0">
                                          <p:val>
                                            <p:strVal val="#ppt_h+1"/>
                                          </p:val>
                                        </p:tav>
                                        <p:tav tm="100000">
                                          <p:val>
                                            <p:strVal val="#ppt_y"/>
                                          </p:val>
                                        </p:tav>
                                      </p:tavLst>
                                    </p:anim>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1676400" cy="954107"/>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找一找</a:t>
            </a:r>
            <a:r>
              <a:rPr lang="en-US" altLang="zh-TW"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讠</a:t>
            </a:r>
            <a:r>
              <a:rPr lang="en-US" altLang="zh-TW" sz="2800" dirty="0" smtClean="0">
                <a:solidFill>
                  <a:prstClr val="black"/>
                </a:solidFill>
                <a:latin typeface="Adobe Kaiti Std R" pitchFamily="18" charset="-128"/>
                <a:ea typeface="Adobe Kaiti Std R" pitchFamily="18" charset="-128"/>
              </a:rPr>
              <a:t>)</a:t>
            </a:r>
            <a:endParaRPr lang="en-US" sz="2800" dirty="0">
              <a:solidFill>
                <a:prstClr val="black"/>
              </a:solidFill>
              <a:latin typeface="Adobe Kaiti Std R" pitchFamily="18" charset="-128"/>
              <a:ea typeface="Adobe Kaiti Std R" pitchFamily="18" charset="-128"/>
            </a:endParaRPr>
          </a:p>
        </p:txBody>
      </p:sp>
      <p:sp>
        <p:nvSpPr>
          <p:cNvPr id="3" name="TextBox 2"/>
          <p:cNvSpPr txBox="1"/>
          <p:nvPr/>
        </p:nvSpPr>
        <p:spPr>
          <a:xfrm>
            <a:off x="1905000" y="2438400"/>
            <a:ext cx="838200" cy="1015663"/>
          </a:xfrm>
          <a:prstGeom prst="rect">
            <a:avLst/>
          </a:prstGeom>
          <a:noFill/>
        </p:spPr>
        <p:txBody>
          <a:bodyPr wrap="square" rtlCol="0">
            <a:spAutoFit/>
          </a:bodyPr>
          <a:lstStyle/>
          <a:p>
            <a:r>
              <a:rPr lang="zh-TW" altLang="en-US" sz="6000" dirty="0" smtClean="0">
                <a:solidFill>
                  <a:prstClr val="black"/>
                </a:solidFill>
                <a:latin typeface="Adobe Kaiti Std R" pitchFamily="18" charset="-128"/>
                <a:ea typeface="Adobe Kaiti Std R" pitchFamily="18" charset="-128"/>
              </a:rPr>
              <a:t>讽</a:t>
            </a:r>
            <a:endParaRPr lang="zh-TW" altLang="en-US" sz="6000" dirty="0">
              <a:solidFill>
                <a:prstClr val="black"/>
              </a:solidFill>
              <a:latin typeface="Adobe Kaiti Std R" pitchFamily="18" charset="-128"/>
              <a:ea typeface="Adobe Kaiti Std R" pitchFamily="18" charset="-128"/>
            </a:endParaRPr>
          </a:p>
        </p:txBody>
      </p:sp>
      <p:sp>
        <p:nvSpPr>
          <p:cNvPr id="4" name="TextBox 3"/>
          <p:cNvSpPr txBox="1"/>
          <p:nvPr/>
        </p:nvSpPr>
        <p:spPr>
          <a:xfrm>
            <a:off x="762000" y="3733800"/>
            <a:ext cx="838200" cy="1015663"/>
          </a:xfrm>
          <a:prstGeom prst="rect">
            <a:avLst/>
          </a:prstGeom>
          <a:noFill/>
        </p:spPr>
        <p:txBody>
          <a:bodyPr wrap="square" rtlCol="0">
            <a:spAutoFit/>
          </a:bodyPr>
          <a:lstStyle/>
          <a:p>
            <a:r>
              <a:rPr lang="zh-TW" altLang="en-US" sz="6000" dirty="0" smtClean="0">
                <a:solidFill>
                  <a:prstClr val="black"/>
                </a:solidFill>
                <a:latin typeface="Adobe Kaiti Std R" pitchFamily="18" charset="-128"/>
                <a:ea typeface="Adobe Kaiti Std R" pitchFamily="18" charset="-128"/>
              </a:rPr>
              <a:t>讶</a:t>
            </a:r>
            <a:endParaRPr lang="en-US" sz="6000" dirty="0">
              <a:solidFill>
                <a:prstClr val="black"/>
              </a:solidFill>
              <a:latin typeface="Adobe Kaiti Std R" pitchFamily="18" charset="-128"/>
              <a:ea typeface="Adobe Kaiti Std R" pitchFamily="18" charset="-128"/>
            </a:endParaRPr>
          </a:p>
        </p:txBody>
      </p:sp>
      <p:sp>
        <p:nvSpPr>
          <p:cNvPr id="5" name="TextBox 4"/>
          <p:cNvSpPr txBox="1"/>
          <p:nvPr/>
        </p:nvSpPr>
        <p:spPr>
          <a:xfrm>
            <a:off x="3429000" y="31242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课</a:t>
            </a:r>
            <a:endParaRPr lang="en-US" sz="6000" dirty="0">
              <a:solidFill>
                <a:prstClr val="black"/>
              </a:solidFill>
              <a:latin typeface="Adobe Kaiti Std R" pitchFamily="18" charset="-128"/>
              <a:ea typeface="Adobe Kaiti Std R" pitchFamily="18" charset="-128"/>
            </a:endParaRPr>
          </a:p>
        </p:txBody>
      </p:sp>
      <p:sp>
        <p:nvSpPr>
          <p:cNvPr id="6" name="TextBox 5"/>
          <p:cNvSpPr txBox="1"/>
          <p:nvPr/>
        </p:nvSpPr>
        <p:spPr>
          <a:xfrm>
            <a:off x="2362200" y="44958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谈</a:t>
            </a:r>
            <a:endParaRPr lang="en-US" sz="6000" dirty="0">
              <a:solidFill>
                <a:prstClr val="black"/>
              </a:solidFill>
              <a:latin typeface="Adobe Kaiti Std R" pitchFamily="18" charset="-128"/>
              <a:ea typeface="Adobe Kaiti Std R" pitchFamily="18" charset="-128"/>
            </a:endParaRPr>
          </a:p>
        </p:txBody>
      </p:sp>
      <p:sp>
        <p:nvSpPr>
          <p:cNvPr id="7" name="TextBox 6"/>
          <p:cNvSpPr txBox="1"/>
          <p:nvPr/>
        </p:nvSpPr>
        <p:spPr>
          <a:xfrm>
            <a:off x="3886200" y="16002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记</a:t>
            </a:r>
            <a:endParaRPr lang="en-US" sz="6000" dirty="0">
              <a:solidFill>
                <a:prstClr val="black"/>
              </a:solidFill>
              <a:latin typeface="Adobe Kaiti Std R" pitchFamily="18" charset="-128"/>
              <a:ea typeface="Adobe Kaiti Std R" pitchFamily="18" charset="-128"/>
            </a:endParaRPr>
          </a:p>
        </p:txBody>
      </p:sp>
      <p:sp>
        <p:nvSpPr>
          <p:cNvPr id="8" name="TextBox 7"/>
          <p:cNvSpPr txBox="1"/>
          <p:nvPr/>
        </p:nvSpPr>
        <p:spPr>
          <a:xfrm>
            <a:off x="4648200" y="38100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训</a:t>
            </a:r>
            <a:endParaRPr lang="en-US" sz="6000" dirty="0">
              <a:solidFill>
                <a:prstClr val="black"/>
              </a:solidFill>
              <a:latin typeface="Adobe Kaiti Std R" pitchFamily="18" charset="-128"/>
              <a:ea typeface="Adobe Kaiti Std R" pitchFamily="18" charset="-128"/>
            </a:endParaRPr>
          </a:p>
        </p:txBody>
      </p:sp>
      <p:sp>
        <p:nvSpPr>
          <p:cNvPr id="10" name="TextBox 9"/>
          <p:cNvSpPr txBox="1"/>
          <p:nvPr/>
        </p:nvSpPr>
        <p:spPr>
          <a:xfrm>
            <a:off x="457200" y="2057400"/>
            <a:ext cx="838200" cy="1015663"/>
          </a:xfrm>
          <a:prstGeom prst="rect">
            <a:avLst/>
          </a:prstGeom>
          <a:noFill/>
        </p:spPr>
        <p:txBody>
          <a:bodyPr wrap="square" rtlCol="0">
            <a:spAutoFit/>
          </a:bodyPr>
          <a:lstStyle/>
          <a:p>
            <a:r>
              <a:rPr lang="zh-TW" altLang="en-US" sz="6000" dirty="0">
                <a:solidFill>
                  <a:prstClr val="black"/>
                </a:solidFill>
                <a:latin typeface="Adobe Kaiti Std R" pitchFamily="18" charset="-128"/>
                <a:ea typeface="Adobe Kaiti Std R" pitchFamily="18" charset="-128"/>
              </a:rPr>
              <a:t>信</a:t>
            </a:r>
            <a:endParaRPr lang="en-US" sz="6000" dirty="0">
              <a:solidFill>
                <a:prstClr val="black"/>
              </a:solidFill>
              <a:latin typeface="Adobe Kaiti Std R" pitchFamily="18" charset="-128"/>
              <a:ea typeface="Adobe Kaiti Std R" pitchFamily="18" charset="-128"/>
            </a:endParaRPr>
          </a:p>
        </p:txBody>
      </p:sp>
      <p:sp>
        <p:nvSpPr>
          <p:cNvPr id="11" name="TextBox 10"/>
          <p:cNvSpPr txBox="1"/>
          <p:nvPr/>
        </p:nvSpPr>
        <p:spPr>
          <a:xfrm>
            <a:off x="2438400" y="12192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诲</a:t>
            </a:r>
            <a:endParaRPr lang="en-US" sz="6000" dirty="0">
              <a:solidFill>
                <a:prstClr val="black"/>
              </a:solidFill>
              <a:latin typeface="Adobe Kaiti Std R" pitchFamily="18" charset="-128"/>
              <a:ea typeface="Adobe Kaiti Std R" pitchFamily="18" charset="-128"/>
            </a:endParaRPr>
          </a:p>
        </p:txBody>
      </p:sp>
      <p:sp>
        <p:nvSpPr>
          <p:cNvPr id="12" name="TextBox 11"/>
          <p:cNvSpPr txBox="1"/>
          <p:nvPr/>
        </p:nvSpPr>
        <p:spPr>
          <a:xfrm>
            <a:off x="3962400" y="52578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讪</a:t>
            </a:r>
            <a:endParaRPr lang="en-US" sz="6000" dirty="0">
              <a:solidFill>
                <a:prstClr val="black"/>
              </a:solidFill>
              <a:latin typeface="Adobe Kaiti Std R" pitchFamily="18" charset="-128"/>
              <a:ea typeface="Adobe Kaiti Std R" pitchFamily="18" charset="-128"/>
            </a:endParaRPr>
          </a:p>
        </p:txBody>
      </p:sp>
      <p:sp>
        <p:nvSpPr>
          <p:cNvPr id="13" name="TextBox 12"/>
          <p:cNvSpPr txBox="1"/>
          <p:nvPr/>
        </p:nvSpPr>
        <p:spPr>
          <a:xfrm>
            <a:off x="6019800" y="52578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详</a:t>
            </a:r>
            <a:endParaRPr lang="en-US" sz="6000" dirty="0">
              <a:solidFill>
                <a:prstClr val="black"/>
              </a:solidFill>
              <a:latin typeface="Adobe Kaiti Std R" pitchFamily="18" charset="-128"/>
              <a:ea typeface="Adobe Kaiti Std R" pitchFamily="18" charset="-128"/>
            </a:endParaRPr>
          </a:p>
        </p:txBody>
      </p:sp>
      <p:sp>
        <p:nvSpPr>
          <p:cNvPr id="14" name="TextBox 13"/>
          <p:cNvSpPr txBox="1"/>
          <p:nvPr/>
        </p:nvSpPr>
        <p:spPr>
          <a:xfrm>
            <a:off x="6096000" y="35052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证</a:t>
            </a:r>
            <a:endParaRPr lang="en-US" sz="6000" dirty="0">
              <a:solidFill>
                <a:prstClr val="black"/>
              </a:solidFill>
              <a:latin typeface="Adobe Kaiti Std R" pitchFamily="18" charset="-128"/>
              <a:ea typeface="Adobe Kaiti Std R" pitchFamily="18" charset="-128"/>
            </a:endParaRPr>
          </a:p>
        </p:txBody>
      </p:sp>
      <p:sp>
        <p:nvSpPr>
          <p:cNvPr id="15" name="TextBox 14"/>
          <p:cNvSpPr txBox="1"/>
          <p:nvPr/>
        </p:nvSpPr>
        <p:spPr>
          <a:xfrm>
            <a:off x="6324600" y="14478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诺</a:t>
            </a:r>
            <a:endParaRPr lang="en-US" sz="6000" dirty="0">
              <a:solidFill>
                <a:prstClr val="black"/>
              </a:solidFill>
              <a:latin typeface="Adobe Kaiti Std R" pitchFamily="18" charset="-128"/>
              <a:ea typeface="Adobe Kaiti Std R" pitchFamily="18" charset="-128"/>
            </a:endParaRPr>
          </a:p>
        </p:txBody>
      </p:sp>
      <p:sp>
        <p:nvSpPr>
          <p:cNvPr id="16" name="TextBox 15"/>
          <p:cNvSpPr txBox="1"/>
          <p:nvPr/>
        </p:nvSpPr>
        <p:spPr>
          <a:xfrm>
            <a:off x="7772400" y="2590800"/>
            <a:ext cx="838200" cy="1015663"/>
          </a:xfrm>
          <a:prstGeom prst="rect">
            <a:avLst/>
          </a:prstGeom>
          <a:noFill/>
        </p:spPr>
        <p:txBody>
          <a:bodyPr wrap="square" rtlCol="0">
            <a:spAutoFit/>
          </a:bodyPr>
          <a:lstStyle/>
          <a:p>
            <a:r>
              <a:rPr lang="zh-CN" altLang="en-US" sz="6000" dirty="0" smtClean="0">
                <a:solidFill>
                  <a:prstClr val="black"/>
                </a:solidFill>
                <a:latin typeface="Adobe Kaiti Std R" pitchFamily="18" charset="-128"/>
                <a:ea typeface="Adobe Kaiti Std R" pitchFamily="18" charset="-128"/>
              </a:rPr>
              <a:t>谓</a:t>
            </a:r>
            <a:endParaRPr lang="en-US" sz="6000" dirty="0">
              <a:solidFill>
                <a:prstClr val="black"/>
              </a:solidFill>
              <a:latin typeface="Adobe Kaiti Std R" pitchFamily="18" charset="-128"/>
              <a:ea typeface="Adobe Kaiti Std R" pitchFamily="18" charset="-128"/>
            </a:endParaRPr>
          </a:p>
        </p:txBody>
      </p:sp>
      <p:sp>
        <p:nvSpPr>
          <p:cNvPr id="17" name="TextBox 16"/>
          <p:cNvSpPr txBox="1"/>
          <p:nvPr/>
        </p:nvSpPr>
        <p:spPr>
          <a:xfrm>
            <a:off x="838200" y="5334000"/>
            <a:ext cx="838200" cy="1015663"/>
          </a:xfrm>
          <a:prstGeom prst="rect">
            <a:avLst/>
          </a:prstGeom>
          <a:noFill/>
        </p:spPr>
        <p:txBody>
          <a:bodyPr wrap="square" rtlCol="0">
            <a:spAutoFit/>
          </a:bodyPr>
          <a:lstStyle/>
          <a:p>
            <a:r>
              <a:rPr lang="zh-TW" altLang="en-US" sz="6000" dirty="0" smtClean="0">
                <a:solidFill>
                  <a:prstClr val="black"/>
                </a:solidFill>
                <a:latin typeface="Adobe Kaiti Std R" pitchFamily="18" charset="-128"/>
                <a:ea typeface="Adobe Kaiti Std R" pitchFamily="18" charset="-128"/>
              </a:rPr>
              <a:t>赞</a:t>
            </a:r>
            <a:endParaRPr lang="en-US" sz="6000"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2631120699"/>
      </p:ext>
    </p:extLst>
  </p:cSld>
  <p:clrMapOvr>
    <a:masterClrMapping/>
  </p:clrMapOvr>
  <p:transition>
    <p:sndAc>
      <p:stSnd>
        <p:snd r:embed="rId3" name="applaus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305800" cy="1066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zh-CN" altLang="en-US" sz="6000" dirty="0" smtClean="0">
                <a:solidFill>
                  <a:schemeClr val="tx1"/>
                </a:solidFill>
                <a:latin typeface="Adobe Kaiti Std R" pitchFamily="18" charset="-128"/>
                <a:ea typeface="Adobe Kaiti Std R" pitchFamily="18" charset="-128"/>
              </a:rPr>
              <a:t>旧字新词（一）</a:t>
            </a:r>
          </a:p>
        </p:txBody>
      </p:sp>
    </p:spTree>
    <p:extLst>
      <p:ext uri="{BB962C8B-B14F-4D97-AF65-F5344CB8AC3E}">
        <p14:creationId xmlns:p14="http://schemas.microsoft.com/office/powerpoint/2010/main" xmlns="" val="3473924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Meishing\Dropbox\meizhouhuayu\pics\31.27.png"/>
          <p:cNvPicPr>
            <a:picLocks noChangeAspect="1" noChangeArrowheads="1"/>
          </p:cNvPicPr>
          <p:nvPr/>
        </p:nvPicPr>
        <p:blipFill>
          <a:blip r:embed="rId4" cstate="print"/>
          <a:srcRect l="24698" r="50604" b="48872"/>
          <a:stretch>
            <a:fillRect/>
          </a:stretch>
        </p:blipFill>
        <p:spPr bwMode="auto">
          <a:xfrm>
            <a:off x="304800" y="4953000"/>
            <a:ext cx="2075329" cy="1533939"/>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304800" y="3886200"/>
            <a:ext cx="1828800" cy="707886"/>
          </a:xfrm>
          <a:prstGeom prst="rect">
            <a:avLst/>
          </a:prstGeom>
          <a:solidFill>
            <a:schemeClr val="bg2"/>
          </a:solidFill>
        </p:spPr>
        <p:txBody>
          <a:bodyPr wrap="square" rtlCol="0">
            <a:spAutoFit/>
          </a:bodyPr>
          <a:lstStyle/>
          <a:p>
            <a:pPr algn="ctr"/>
            <a:r>
              <a:rPr lang="zh-TW" altLang="en-US" sz="4000" dirty="0">
                <a:solidFill>
                  <a:srgbClr val="FF0000"/>
                </a:solidFill>
                <a:latin typeface="Adobe Kaiti Std R" pitchFamily="18" charset="-128"/>
                <a:ea typeface="Adobe Kaiti Std R" pitchFamily="18" charset="-128"/>
              </a:rPr>
              <a:t>王</a:t>
            </a:r>
            <a:r>
              <a:rPr lang="zh-TW" altLang="en-US" sz="4000" dirty="0">
                <a:solidFill>
                  <a:prstClr val="black"/>
                </a:solidFill>
                <a:latin typeface="Adobe Kaiti Std R" pitchFamily="18" charset="-128"/>
                <a:ea typeface="Adobe Kaiti Std R" pitchFamily="18" charset="-128"/>
              </a:rPr>
              <a:t>冠</a:t>
            </a:r>
            <a:endParaRPr lang="en-US" sz="4000" dirty="0">
              <a:solidFill>
                <a:prstClr val="black"/>
              </a:solidFill>
              <a:latin typeface="Adobe Kaiti Std R" pitchFamily="18" charset="-128"/>
              <a:ea typeface="Adobe Kaiti Std R" pitchFamily="18" charset="-128"/>
            </a:endParaRPr>
          </a:p>
        </p:txBody>
      </p:sp>
      <p:pic>
        <p:nvPicPr>
          <p:cNvPr id="4102" name="Picture 6" descr="C:\Users\Meishing\Dropbox\meizhouhuayu\pics\31.13.png"/>
          <p:cNvPicPr>
            <a:picLocks noChangeAspect="1" noChangeArrowheads="1"/>
          </p:cNvPicPr>
          <p:nvPr/>
        </p:nvPicPr>
        <p:blipFill>
          <a:blip r:embed="rId5" cstate="print"/>
          <a:srcRect/>
          <a:stretch>
            <a:fillRect/>
          </a:stretch>
        </p:blipFill>
        <p:spPr bwMode="auto">
          <a:xfrm>
            <a:off x="4572000" y="685800"/>
            <a:ext cx="4343400" cy="2514600"/>
          </a:xfrm>
          <a:prstGeom prst="rect">
            <a:avLst/>
          </a:prstGeom>
          <a:noFill/>
        </p:spPr>
      </p:pic>
      <p:sp>
        <p:nvSpPr>
          <p:cNvPr id="11" name="TextBox 10"/>
          <p:cNvSpPr txBox="1"/>
          <p:nvPr/>
        </p:nvSpPr>
        <p:spPr>
          <a:xfrm>
            <a:off x="6019800" y="762000"/>
            <a:ext cx="685800" cy="1938992"/>
          </a:xfrm>
          <a:prstGeom prst="rect">
            <a:avLst/>
          </a:prstGeom>
          <a:solidFill>
            <a:schemeClr val="bg1"/>
          </a:solidFill>
          <a:ln>
            <a:solidFill>
              <a:srgbClr val="7030A0"/>
            </a:solidFill>
          </a:ln>
        </p:spPr>
        <p:txBody>
          <a:bodyPr wrap="square" rtlCol="0">
            <a:spAutoFit/>
          </a:bodyPr>
          <a:lstStyle/>
          <a:p>
            <a:r>
              <a:rPr lang="zh-TW" altLang="en-US" sz="4000" dirty="0">
                <a:solidFill>
                  <a:srgbClr val="FF0000"/>
                </a:solidFill>
                <a:latin typeface="Adobe Kaiti Std R" pitchFamily="18" charset="-128"/>
                <a:ea typeface="Adobe Kaiti Std R" pitchFamily="18" charset="-128"/>
              </a:rPr>
              <a:t>王</a:t>
            </a:r>
            <a:r>
              <a:rPr lang="zh-TW" altLang="en-US" sz="4000" dirty="0">
                <a:solidFill>
                  <a:prstClr val="black"/>
                </a:solidFill>
                <a:latin typeface="Adobe Kaiti Std R" pitchFamily="18" charset="-128"/>
                <a:ea typeface="Adobe Kaiti Std R" pitchFamily="18" charset="-128"/>
              </a:rPr>
              <a:t>小毛</a:t>
            </a:r>
            <a:endParaRPr lang="en-US" sz="4000" dirty="0">
              <a:solidFill>
                <a:prstClr val="black"/>
              </a:solidFill>
              <a:latin typeface="Adobe Kaiti Std R" pitchFamily="18" charset="-128"/>
              <a:ea typeface="Adobe Kaiti Std R" pitchFamily="18" charset="-128"/>
            </a:endParaRPr>
          </a:p>
        </p:txBody>
      </p:sp>
      <p:cxnSp>
        <p:nvCxnSpPr>
          <p:cNvPr id="14" name="Straight Arrow Connector 13"/>
          <p:cNvCxnSpPr/>
          <p:nvPr/>
        </p:nvCxnSpPr>
        <p:spPr>
          <a:xfrm>
            <a:off x="6781800" y="1600200"/>
            <a:ext cx="4572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24200" y="5105400"/>
            <a:ext cx="22860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白</a:t>
            </a:r>
            <a:r>
              <a:rPr lang="zh-CN" altLang="en-US" sz="4000" dirty="0" smtClean="0">
                <a:solidFill>
                  <a:prstClr val="black"/>
                </a:solidFill>
                <a:latin typeface="Adobe Kaiti Std R" pitchFamily="18" charset="-128"/>
                <a:ea typeface="Adobe Kaiti Std R" pitchFamily="18" charset="-128"/>
              </a:rPr>
              <a:t>马</a:t>
            </a:r>
            <a:r>
              <a:rPr lang="zh-TW" altLang="en-US" sz="4000" dirty="0" smtClean="0">
                <a:solidFill>
                  <a:prstClr val="black"/>
                </a:solidFill>
                <a:latin typeface="Adobe Kaiti Std R" pitchFamily="18" charset="-128"/>
                <a:ea typeface="Adobe Kaiti Std R" pitchFamily="18" charset="-128"/>
              </a:rPr>
              <a:t>王</a:t>
            </a:r>
            <a:r>
              <a:rPr lang="zh-TW" altLang="en-US" sz="4000" dirty="0">
                <a:solidFill>
                  <a:prstClr val="black"/>
                </a:solidFill>
                <a:latin typeface="Adobe Kaiti Std R" pitchFamily="18" charset="-128"/>
                <a:ea typeface="Adobe Kaiti Std R" pitchFamily="18" charset="-128"/>
              </a:rPr>
              <a:t>子</a:t>
            </a:r>
            <a:endParaRPr lang="en-US" sz="4000" dirty="0">
              <a:solidFill>
                <a:prstClr val="black"/>
              </a:solidFill>
              <a:latin typeface="Adobe Kaiti Std R" pitchFamily="18" charset="-128"/>
              <a:ea typeface="Adobe Kaiti Std R" pitchFamily="18" charset="-128"/>
            </a:endParaRPr>
          </a:p>
        </p:txBody>
      </p:sp>
      <p:sp>
        <p:nvSpPr>
          <p:cNvPr id="18" name="TextBox 17"/>
          <p:cNvSpPr txBox="1"/>
          <p:nvPr/>
        </p:nvSpPr>
        <p:spPr>
          <a:xfrm>
            <a:off x="2590800" y="1295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山大王</a:t>
            </a:r>
            <a:endParaRPr lang="en-US" sz="4000" dirty="0">
              <a:solidFill>
                <a:prstClr val="black"/>
              </a:solidFill>
              <a:latin typeface="Adobe Kaiti Std R" pitchFamily="18" charset="-128"/>
              <a:ea typeface="Adobe Kaiti Std R" pitchFamily="18" charset="-128"/>
            </a:endParaRPr>
          </a:p>
        </p:txBody>
      </p:sp>
      <p:sp>
        <p:nvSpPr>
          <p:cNvPr id="19" name="TextBox 18"/>
          <p:cNvSpPr txBox="1"/>
          <p:nvPr/>
        </p:nvSpPr>
        <p:spPr>
          <a:xfrm>
            <a:off x="6096000" y="3429000"/>
            <a:ext cx="2362200" cy="707886"/>
          </a:xfrm>
          <a:prstGeom prst="rect">
            <a:avLst/>
          </a:prstGeom>
          <a:solidFill>
            <a:srgbClr val="FFFF00"/>
          </a:solidFill>
        </p:spPr>
        <p:txBody>
          <a:bodyPr wrap="square" rtlCol="0">
            <a:spAutoFit/>
          </a:bodyPr>
          <a:lstStyle/>
          <a:p>
            <a:pPr algn="ctr"/>
            <a:r>
              <a:rPr lang="zh-TW" altLang="en-US" sz="4000" dirty="0" smtClean="0">
                <a:solidFill>
                  <a:srgbClr val="00B0F0"/>
                </a:solidFill>
                <a:latin typeface="Adobe Kaiti Std R" pitchFamily="18" charset="-128"/>
                <a:ea typeface="Adobe Kaiti Std R" pitchFamily="18" charset="-128"/>
              </a:rPr>
              <a:t>威廉</a:t>
            </a:r>
            <a:r>
              <a:rPr lang="zh-TW" altLang="en-US" sz="4000" dirty="0" smtClean="0">
                <a:solidFill>
                  <a:prstClr val="black"/>
                </a:solidFill>
                <a:latin typeface="Adobe Kaiti Std R" pitchFamily="18" charset="-128"/>
                <a:ea typeface="Adobe Kaiti Std R" pitchFamily="18" charset="-128"/>
              </a:rPr>
              <a:t>王</a:t>
            </a:r>
            <a:r>
              <a:rPr lang="zh-TW" altLang="en-US" sz="4000" dirty="0">
                <a:solidFill>
                  <a:prstClr val="black"/>
                </a:solidFill>
                <a:latin typeface="Adobe Kaiti Std R" pitchFamily="18" charset="-128"/>
                <a:ea typeface="Adobe Kaiti Std R" pitchFamily="18" charset="-128"/>
              </a:rPr>
              <a:t>子</a:t>
            </a:r>
            <a:endParaRPr lang="en-US" sz="4000" dirty="0">
              <a:solidFill>
                <a:prstClr val="black"/>
              </a:solidFill>
              <a:latin typeface="Adobe Kaiti Std R" pitchFamily="18" charset="-128"/>
              <a:ea typeface="Adobe Kaiti Std R" pitchFamily="18" charset="-128"/>
            </a:endParaRPr>
          </a:p>
        </p:txBody>
      </p:sp>
      <p:sp>
        <p:nvSpPr>
          <p:cNvPr id="20" name="TextBox 19"/>
          <p:cNvSpPr txBox="1"/>
          <p:nvPr/>
        </p:nvSpPr>
        <p:spPr>
          <a:xfrm>
            <a:off x="2667000" y="3200400"/>
            <a:ext cx="2286000" cy="707886"/>
          </a:xfrm>
          <a:prstGeom prst="rect">
            <a:avLst/>
          </a:prstGeom>
          <a:solidFill>
            <a:srgbClr val="FFFF00"/>
          </a:solidFill>
        </p:spPr>
        <p:txBody>
          <a:bodyPr wrap="square" rtlCol="0">
            <a:spAutoFit/>
          </a:bodyPr>
          <a:lstStyle/>
          <a:p>
            <a:pPr algn="ctr"/>
            <a:r>
              <a:rPr lang="zh-TW" altLang="en-US" sz="4000">
                <a:solidFill>
                  <a:prstClr val="black"/>
                </a:solidFill>
                <a:latin typeface="Adobe Kaiti Std R" pitchFamily="18" charset="-128"/>
                <a:ea typeface="Adobe Kaiti Std R" pitchFamily="18" charset="-128"/>
              </a:rPr>
              <a:t>水果大王</a:t>
            </a:r>
            <a:endParaRPr lang="en-US" sz="4000" dirty="0">
              <a:solidFill>
                <a:prstClr val="black"/>
              </a:solidFill>
              <a:latin typeface="Adobe Kaiti Std R" pitchFamily="18" charset="-128"/>
              <a:ea typeface="Adobe Kaiti Std R" pitchFamily="18" charset="-128"/>
            </a:endParaRPr>
          </a:p>
        </p:txBody>
      </p:sp>
      <p:pic>
        <p:nvPicPr>
          <p:cNvPr id="50178" name="Picture 2" descr="http://upload.wikimedia.org/wikipedia/commons/a/a0/All_smiles_Wedding_of_Prince_William_of_Wales_and_Kate_Middleton.jpg"/>
          <p:cNvPicPr>
            <a:picLocks noChangeAspect="1" noChangeArrowheads="1"/>
          </p:cNvPicPr>
          <p:nvPr/>
        </p:nvPicPr>
        <p:blipFill>
          <a:blip r:embed="rId6" cstate="print"/>
          <a:srcRect/>
          <a:stretch>
            <a:fillRect/>
          </a:stretch>
        </p:blipFill>
        <p:spPr bwMode="auto">
          <a:xfrm>
            <a:off x="5943600" y="4419600"/>
            <a:ext cx="2924175" cy="2197325"/>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王</a:t>
            </a:r>
            <a:endParaRPr lang="en-US" sz="8000" dirty="0">
              <a:solidFill>
                <a:prstClr val="black"/>
              </a:solidFill>
              <a:latin typeface="Adobe Kaiti Std R" pitchFamily="18" charset="-128"/>
              <a:ea typeface="Adobe Kaiti Std R" pitchFamily="18" charset="-128"/>
            </a:endParaRPr>
          </a:p>
        </p:txBody>
      </p:sp>
      <p:sp>
        <p:nvSpPr>
          <p:cNvPr id="13" name="TextBox 12"/>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
        <p:nvSpPr>
          <p:cNvPr id="15" name="TextBox 14"/>
          <p:cNvSpPr txBox="1"/>
          <p:nvPr/>
        </p:nvSpPr>
        <p:spPr>
          <a:xfrm>
            <a:off x="28194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sp>
        <p:nvSpPr>
          <p:cNvPr id="16" name="TextBox 15"/>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CN" altLang="en-US" sz="1600" dirty="0" smtClean="0">
                <a:solidFill>
                  <a:prstClr val="black"/>
                </a:solidFill>
                <a:latin typeface="Adobe Fan Heiti Std B" pitchFamily="34" charset="-128"/>
                <a:ea typeface="Adobe Fan Heiti Std B" pitchFamily="34" charset="-128"/>
              </a:rPr>
              <a:t>老师可挑词语来做活动</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xmlns="" val="159534002"/>
      </p:ext>
    </p:extLst>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2000" fill="hold" grpId="0" nodeType="clickEffect">
                                  <p:stCondLst>
                                    <p:cond delay="0"/>
                                  </p:st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par>
                          <p:cTn id="7" fill="hold">
                            <p:stCondLst>
                              <p:cond delay="2000"/>
                            </p:stCondLst>
                            <p:childTnLst>
                              <p:par>
                                <p:cTn id="8" presetID="35" presetClass="emph" presetSubtype="0" repeatCount="2000" fill="hold" nodeType="afterEffect">
                                  <p:stCondLst>
                                    <p:cond delay="0"/>
                                  </p:stCondLst>
                                  <p:childTnLst>
                                    <p:anim calcmode="discrete" valueType="str">
                                      <p:cBhvr>
                                        <p:cTn id="9"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dir="cw">
                                      <p:cBhvr override="childStyle">
                                        <p:cTn id="13" dur="100" fill="hold"/>
                                        <p:tgtEl>
                                          <p:spTgt spid="4101"/>
                                        </p:tgtEl>
                                        <p:attrNameLst>
                                          <p:attrName>style.color</p:attrName>
                                        </p:attrNameLst>
                                      </p:cBhvr>
                                      <p:to>
                                        <a:schemeClr val="accent2"/>
                                      </p:to>
                                    </p:animClr>
                                    <p:animClr clrSpc="rgb" dir="cw">
                                      <p:cBhvr>
                                        <p:cTn id="14" dur="100" fill="hold"/>
                                        <p:tgtEl>
                                          <p:spTgt spid="4101"/>
                                        </p:tgtEl>
                                        <p:attrNameLst>
                                          <p:attrName>fillcolor</p:attrName>
                                        </p:attrNameLst>
                                      </p:cBhvr>
                                      <p:to>
                                        <a:schemeClr val="accent2"/>
                                      </p:to>
                                    </p:animClr>
                                    <p:set>
                                      <p:cBhvr>
                                        <p:cTn id="15" dur="100" fill="hold"/>
                                        <p:tgtEl>
                                          <p:spTgt spid="4101"/>
                                        </p:tgtEl>
                                        <p:attrNameLst>
                                          <p:attrName>fill.type</p:attrName>
                                        </p:attrNameLst>
                                      </p:cBhvr>
                                      <p:to>
                                        <p:strVal val="solid"/>
                                      </p:to>
                                    </p:set>
                                    <p:set>
                                      <p:cBhvr>
                                        <p:cTn id="16" dur="100" fill="hold"/>
                                        <p:tgtEl>
                                          <p:spTgt spid="4101"/>
                                        </p:tgtEl>
                                        <p:attrNameLst>
                                          <p:attrName>fill.on</p:attrName>
                                        </p:attrNameLst>
                                      </p:cBhvr>
                                      <p:to>
                                        <p:strVal val="true"/>
                                      </p:to>
                                    </p:set>
                                    <p:animRot by="120000">
                                      <p:cBhvr>
                                        <p:cTn id="17" dur="100" fill="hold">
                                          <p:stCondLst>
                                            <p:cond delay="0"/>
                                          </p:stCondLst>
                                        </p:cTn>
                                        <p:tgtEl>
                                          <p:spTgt spid="4101"/>
                                        </p:tgtEl>
                                        <p:attrNameLst>
                                          <p:attrName>r</p:attrName>
                                        </p:attrNameLst>
                                      </p:cBhvr>
                                    </p:animRot>
                                    <p:animRot by="-240000">
                                      <p:cBhvr>
                                        <p:cTn id="18" dur="200" fill="hold">
                                          <p:stCondLst>
                                            <p:cond delay="200"/>
                                          </p:stCondLst>
                                        </p:cTn>
                                        <p:tgtEl>
                                          <p:spTgt spid="4101"/>
                                        </p:tgtEl>
                                        <p:attrNameLst>
                                          <p:attrName>r</p:attrName>
                                        </p:attrNameLst>
                                      </p:cBhvr>
                                    </p:animRot>
                                    <p:animRot by="240000">
                                      <p:cBhvr>
                                        <p:cTn id="19" dur="200" fill="hold">
                                          <p:stCondLst>
                                            <p:cond delay="400"/>
                                          </p:stCondLst>
                                        </p:cTn>
                                        <p:tgtEl>
                                          <p:spTgt spid="4101"/>
                                        </p:tgtEl>
                                        <p:attrNameLst>
                                          <p:attrName>r</p:attrName>
                                        </p:attrNameLst>
                                      </p:cBhvr>
                                    </p:animRot>
                                    <p:animRot by="-240000">
                                      <p:cBhvr>
                                        <p:cTn id="20" dur="200" fill="hold">
                                          <p:stCondLst>
                                            <p:cond delay="600"/>
                                          </p:stCondLst>
                                        </p:cTn>
                                        <p:tgtEl>
                                          <p:spTgt spid="4101"/>
                                        </p:tgtEl>
                                        <p:attrNameLst>
                                          <p:attrName>r</p:attrName>
                                        </p:attrNameLst>
                                      </p:cBhvr>
                                    </p:animRot>
                                    <p:animRot by="120000">
                                      <p:cBhvr>
                                        <p:cTn id="21" dur="200" fill="hold">
                                          <p:stCondLst>
                                            <p:cond delay="800"/>
                                          </p:stCondLst>
                                        </p:cTn>
                                        <p:tgtEl>
                                          <p:spTgt spid="4101"/>
                                        </p:tgtEl>
                                        <p:attrNameLst>
                                          <p:attrName>r</p:attrName>
                                        </p:attrNameLst>
                                      </p:cBhvr>
                                    </p:animRot>
                                  </p:childTnLst>
                                </p:cTn>
                              </p:par>
                            </p:childTnLst>
                          </p:cTn>
                        </p:par>
                        <p:par>
                          <p:cTn id="22" fill="hold">
                            <p:stCondLst>
                              <p:cond delay="1000"/>
                            </p:stCondLst>
                            <p:childTnLst>
                              <p:par>
                                <p:cTn id="23" presetID="35" presetClass="emph" presetSubtype="0" repeatCount="2000" fill="hold" grpId="0" nodeType="afterEffect">
                                  <p:stCondLst>
                                    <p:cond delay="0"/>
                                  </p:stCondLst>
                                  <p:childTnLst>
                                    <p:anim calcmode="discrete" valueType="str">
                                      <p:cBhvr>
                                        <p:cTn id="24"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58" presetClass="entr" presetSubtype="0" accel="10000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strVal val="#ppt_w*2.5"/>
                                          </p:val>
                                        </p:tav>
                                        <p:tav tm="100000">
                                          <p:val>
                                            <p:strVal val="#ppt_w"/>
                                          </p:val>
                                        </p:tav>
                                      </p:tavLst>
                                    </p:anim>
                                    <p:anim calcmode="lin" valueType="num">
                                      <p:cBhvr>
                                        <p:cTn id="30" dur="1000" fill="hold"/>
                                        <p:tgtEl>
                                          <p:spTgt spid="19"/>
                                        </p:tgtEl>
                                        <p:attrNameLst>
                                          <p:attrName>ppt_h</p:attrName>
                                        </p:attrNameLst>
                                      </p:cBhvr>
                                      <p:tavLst>
                                        <p:tav tm="0">
                                          <p:val>
                                            <p:strVal val="#ppt_h*0.01"/>
                                          </p:val>
                                        </p:tav>
                                        <p:tav tm="100000">
                                          <p:val>
                                            <p:strVal val="#ppt_h"/>
                                          </p:val>
                                        </p:tav>
                                      </p:tavLst>
                                    </p:anim>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h+1"/>
                                          </p:val>
                                        </p:tav>
                                        <p:tav tm="100000">
                                          <p:val>
                                            <p:strVal val="#ppt_y"/>
                                          </p:val>
                                        </p:tav>
                                      </p:tavLst>
                                    </p:anim>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7"/>
                                        </p:tgtEl>
                                        <p:attrNameLst>
                                          <p:attrName>style.visibility</p:attrName>
                                        </p:attrNameLst>
                                      </p:cBhvr>
                                      <p:to>
                                        <p:strVal val="visible"/>
                                      </p:to>
                                    </p:set>
                                    <p:anim by="(-#ppt_w*2)" calcmode="lin" valueType="num">
                                      <p:cBhvr rctx="PPT">
                                        <p:cTn id="38" dur="500" autoRev="1" fill="hold">
                                          <p:stCondLst>
                                            <p:cond delay="0"/>
                                          </p:stCondLst>
                                        </p:cTn>
                                        <p:tgtEl>
                                          <p:spTgt spid="17"/>
                                        </p:tgtEl>
                                        <p:attrNameLst>
                                          <p:attrName>ppt_w</p:attrName>
                                        </p:attrNameLst>
                                      </p:cBhvr>
                                    </p:anim>
                                    <p:anim by="(#ppt_w*0.50)" calcmode="lin" valueType="num">
                                      <p:cBhvr>
                                        <p:cTn id="39" dur="500" decel="50000" autoRev="1" fill="hold">
                                          <p:stCondLst>
                                            <p:cond delay="0"/>
                                          </p:stCondLst>
                                        </p:cTn>
                                        <p:tgtEl>
                                          <p:spTgt spid="17"/>
                                        </p:tgtEl>
                                        <p:attrNameLst>
                                          <p:attrName>ppt_x</p:attrName>
                                        </p:attrNameLst>
                                      </p:cBhvr>
                                    </p:anim>
                                    <p:anim from="(-#ppt_h/2)" to="(#ppt_y)" calcmode="lin" valueType="num">
                                      <p:cBhvr>
                                        <p:cTn id="40" dur="1000" fill="hold">
                                          <p:stCondLst>
                                            <p:cond delay="0"/>
                                          </p:stCondLst>
                                        </p:cTn>
                                        <p:tgtEl>
                                          <p:spTgt spid="17"/>
                                        </p:tgtEl>
                                        <p:attrNameLst>
                                          <p:attrName>ppt_y</p:attrName>
                                        </p:attrNameLst>
                                      </p:cBhvr>
                                    </p:anim>
                                    <p:animRot by="21600000">
                                      <p:cBhvr>
                                        <p:cTn id="41" dur="1000" fill="hold">
                                          <p:stCondLst>
                                            <p:cond delay="0"/>
                                          </p:stCondLst>
                                        </p:cTn>
                                        <p:tgtEl>
                                          <p:spTgt spid="17"/>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Scale>
                                      <p:cBhvr>
                                        <p:cTn id="4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
                                        </p:tgtEl>
                                        <p:attrNameLst>
                                          <p:attrName>ppt_x</p:attrName>
                                          <p:attrName>ppt_y</p:attrName>
                                        </p:attrNameLst>
                                      </p:cBhvr>
                                    </p:animMotion>
                                    <p:animEffect transition="in" filter="fade">
                                      <p:cBhvr>
                                        <p:cTn id="48" dur="1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eishing\Dropbox\meizhouhuayu\pics\31.27.png"/>
          <p:cNvPicPr>
            <a:picLocks noChangeAspect="1" noChangeArrowheads="1"/>
          </p:cNvPicPr>
          <p:nvPr/>
        </p:nvPicPr>
        <p:blipFill>
          <a:blip r:embed="rId4" cstate="print"/>
          <a:srcRect r="75906" b="49123"/>
          <a:stretch>
            <a:fillRect/>
          </a:stretch>
        </p:blipFill>
        <p:spPr bwMode="auto">
          <a:xfrm>
            <a:off x="4419600" y="2895600"/>
            <a:ext cx="4423728" cy="3335254"/>
          </a:xfrm>
          <a:prstGeom prst="rect">
            <a:avLst/>
          </a:prstGeom>
          <a:ln w="88900" cap="sq" cmpd="thickThin">
            <a:solidFill>
              <a:srgbClr val="000000"/>
            </a:solidFill>
            <a:prstDash val="solid"/>
            <a:miter lim="800000"/>
          </a:ln>
          <a:effectLst>
            <a:innerShdw blurRad="76200">
              <a:srgbClr val="000000"/>
            </a:innerShdw>
          </a:effectLst>
        </p:spPr>
      </p:pic>
      <p:sp>
        <p:nvSpPr>
          <p:cNvPr id="4" name="Oval 3"/>
          <p:cNvSpPr/>
          <p:nvPr/>
        </p:nvSpPr>
        <p:spPr>
          <a:xfrm>
            <a:off x="4648200" y="2667000"/>
            <a:ext cx="4114800" cy="3810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6019800" y="14478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文字</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124200" y="3048000"/>
            <a:ext cx="762000" cy="1323439"/>
          </a:xfrm>
          <a:prstGeom prst="rect">
            <a:avLst/>
          </a:prstGeom>
          <a:solidFill>
            <a:schemeClr val="bg2"/>
          </a:solidFill>
        </p:spPr>
        <p:txBody>
          <a:bodyPr wrap="square" rtlCol="0">
            <a:spAutoFit/>
          </a:bodyPr>
          <a:lstStyle/>
          <a:p>
            <a:r>
              <a:rPr lang="zh-TW" altLang="en-US" sz="4000" dirty="0">
                <a:solidFill>
                  <a:prstClr val="black"/>
                </a:solidFill>
                <a:latin typeface="Adobe Kaiti Std R" pitchFamily="18" charset="-128"/>
                <a:ea typeface="Adobe Kaiti Std R" pitchFamily="18" charset="-128"/>
              </a:rPr>
              <a:t>中文</a:t>
            </a:r>
            <a:endParaRPr lang="en-US" sz="4000" dirty="0">
              <a:solidFill>
                <a:prstClr val="black"/>
              </a:solidFill>
              <a:latin typeface="Adobe Kaiti Std R" pitchFamily="18" charset="-128"/>
              <a:ea typeface="Adobe Kaiti Std R" pitchFamily="18" charset="-128"/>
            </a:endParaRPr>
          </a:p>
        </p:txBody>
      </p:sp>
      <p:cxnSp>
        <p:nvCxnSpPr>
          <p:cNvPr id="8" name="Straight Arrow Connector 7"/>
          <p:cNvCxnSpPr/>
          <p:nvPr/>
        </p:nvCxnSpPr>
        <p:spPr>
          <a:xfrm flipV="1">
            <a:off x="4038600" y="3429000"/>
            <a:ext cx="1524000" cy="304800"/>
          </a:xfrm>
          <a:prstGeom prst="straightConnector1">
            <a:avLst/>
          </a:prstGeom>
          <a:ln w="38100">
            <a:solidFill>
              <a:srgbClr val="69FD35"/>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9800" y="5486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日文</a:t>
            </a:r>
            <a:endParaRPr lang="en-US" sz="4000" dirty="0">
              <a:solidFill>
                <a:prstClr val="black"/>
              </a:solidFill>
              <a:latin typeface="Adobe Kaiti Std R" pitchFamily="18" charset="-128"/>
              <a:ea typeface="Adobe Kaiti Std R" pitchFamily="18" charset="-128"/>
            </a:endParaRPr>
          </a:p>
        </p:txBody>
      </p:sp>
      <p:sp>
        <p:nvSpPr>
          <p:cNvPr id="13" name="Rectangle 12"/>
          <p:cNvSpPr/>
          <p:nvPr/>
        </p:nvSpPr>
        <p:spPr>
          <a:xfrm>
            <a:off x="5486400" y="5410200"/>
            <a:ext cx="2749471" cy="707886"/>
          </a:xfrm>
          <a:prstGeom prst="rect">
            <a:avLst/>
          </a:prstGeom>
        </p:spPr>
        <p:txBody>
          <a:bodyPr wrap="none">
            <a:spAutoFit/>
          </a:bodyPr>
          <a:lstStyle/>
          <a:p>
            <a:r>
              <a:rPr lang="ja-JP" altLang="en-US" sz="4000" b="1">
                <a:solidFill>
                  <a:srgbClr val="FF00FF"/>
                </a:solidFill>
              </a:rPr>
              <a:t>こんにちは</a:t>
            </a:r>
            <a:endParaRPr lang="en-US" sz="4000" b="1" dirty="0">
              <a:solidFill>
                <a:srgbClr val="FF00FF"/>
              </a:solidFill>
            </a:endParaRPr>
          </a:p>
        </p:txBody>
      </p:sp>
      <p:cxnSp>
        <p:nvCxnSpPr>
          <p:cNvPr id="14" name="Straight Arrow Connector 13"/>
          <p:cNvCxnSpPr>
            <a:endCxn id="13" idx="1"/>
          </p:cNvCxnSpPr>
          <p:nvPr/>
        </p:nvCxnSpPr>
        <p:spPr>
          <a:xfrm flipV="1">
            <a:off x="4191000" y="5764143"/>
            <a:ext cx="1295400" cy="103257"/>
          </a:xfrm>
          <a:prstGeom prst="straightConnector1">
            <a:avLst/>
          </a:prstGeom>
          <a:ln w="38100">
            <a:solidFill>
              <a:srgbClr val="69FD35"/>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文</a:t>
            </a:r>
            <a:endParaRPr lang="en-US" sz="8000" dirty="0">
              <a:solidFill>
                <a:prstClr val="black"/>
              </a:solidFill>
              <a:latin typeface="Adobe Kaiti Std R" pitchFamily="18" charset="-128"/>
              <a:ea typeface="Adobe Kaiti Std R" pitchFamily="18" charset="-128"/>
            </a:endParaRPr>
          </a:p>
        </p:txBody>
      </p:sp>
      <p:sp>
        <p:nvSpPr>
          <p:cNvPr id="15" name="TextBox 14"/>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
        <p:nvSpPr>
          <p:cNvPr id="17" name="TextBox 16"/>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xmlns="" val="2791440030"/>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35" presetClass="emph" presetSubtype="0" fill="hold" grpId="0" nodeType="afterEffect">
                                  <p:stCondLst>
                                    <p:cond delay="0"/>
                                  </p:stCondLst>
                                  <p:childTnLst>
                                    <p:anim calcmode="discrete" valueType="str">
                                      <p:cBhvr>
                                        <p:cTn id="10" dur="2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mph" presetSubtype="0" repeatCount="2000" fill="hold" grpId="0" nodeType="clickEffect">
                                  <p:stCondLst>
                                    <p:cond delay="0"/>
                                  </p:stCondLst>
                                  <p:childTnLst>
                                    <p:anim calcmode="discrete" valueType="str">
                                      <p:cBhvr>
                                        <p:cTn id="23"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upRight)">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0" y="3200400"/>
            <a:ext cx="23622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沒</a:t>
            </a:r>
            <a:r>
              <a:rPr lang="zh-TW" altLang="en-US" sz="4000" dirty="0" smtClean="0">
                <a:solidFill>
                  <a:prstClr val="black"/>
                </a:solidFill>
                <a:latin typeface="Adobe Kaiti Std R" pitchFamily="18" charset="-128"/>
                <a:ea typeface="Adobe Kaiti Std R" pitchFamily="18" charset="-128"/>
              </a:rPr>
              <a:t>半</a:t>
            </a:r>
            <a:r>
              <a:rPr lang="zh-CN" altLang="en-US" sz="4000" dirty="0" smtClean="0">
                <a:solidFill>
                  <a:prstClr val="black"/>
                </a:solidFill>
                <a:latin typeface="Adobe Kaiti Std R" pitchFamily="18" charset="-128"/>
                <a:ea typeface="Adobe Kaiti Std R" pitchFamily="18" charset="-128"/>
              </a:rPr>
              <a:t>个</a:t>
            </a:r>
            <a:r>
              <a:rPr lang="zh-TW" altLang="en-US" sz="4000" dirty="0" smtClean="0">
                <a:solidFill>
                  <a:prstClr val="black"/>
                </a:solidFill>
                <a:latin typeface="Adobe Kaiti Std R" pitchFamily="18" charset="-128"/>
                <a:ea typeface="Adobe Kaiti Std R" pitchFamily="18" charset="-128"/>
              </a:rPr>
              <a:t>人</a:t>
            </a:r>
            <a:endParaRPr lang="en-US" sz="4000" dirty="0">
              <a:solidFill>
                <a:prstClr val="black"/>
              </a:solidFill>
              <a:latin typeface="Adobe Kaiti Std R" pitchFamily="18" charset="-128"/>
              <a:ea typeface="Adobe Kaiti Std R" pitchFamily="18" charset="-128"/>
            </a:endParaRPr>
          </a:p>
        </p:txBody>
      </p:sp>
      <p:sp>
        <p:nvSpPr>
          <p:cNvPr id="18" name="TextBox 17"/>
          <p:cNvSpPr txBox="1"/>
          <p:nvPr/>
        </p:nvSpPr>
        <p:spPr>
          <a:xfrm>
            <a:off x="6705600" y="5334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下半年</a:t>
            </a:r>
            <a:endParaRPr lang="en-US" sz="4000" dirty="0">
              <a:solidFill>
                <a:prstClr val="black"/>
              </a:solidFill>
              <a:latin typeface="Adobe Kaiti Std R" pitchFamily="18" charset="-128"/>
              <a:ea typeface="Adobe Kaiti Std R" pitchFamily="18" charset="-128"/>
            </a:endParaRPr>
          </a:p>
        </p:txBody>
      </p:sp>
      <p:sp>
        <p:nvSpPr>
          <p:cNvPr id="20" name="TextBox 19"/>
          <p:cNvSpPr txBox="1"/>
          <p:nvPr/>
        </p:nvSpPr>
        <p:spPr>
          <a:xfrm>
            <a:off x="3048000" y="1295400"/>
            <a:ext cx="23622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半</a:t>
            </a:r>
            <a:r>
              <a:rPr lang="zh-CN" altLang="en-US" sz="4000" dirty="0" smtClean="0">
                <a:solidFill>
                  <a:prstClr val="black"/>
                </a:solidFill>
                <a:latin typeface="Adobe Kaiti Std R" pitchFamily="18" charset="-128"/>
                <a:ea typeface="Adobe Kaiti Std R" pitchFamily="18" charset="-128"/>
              </a:rPr>
              <a:t>个</a:t>
            </a:r>
            <a:r>
              <a:rPr lang="zh-TW" altLang="en-US" sz="4000" dirty="0" smtClean="0">
                <a:solidFill>
                  <a:prstClr val="black"/>
                </a:solidFill>
                <a:latin typeface="Adobe Kaiti Std R" pitchFamily="18" charset="-128"/>
                <a:ea typeface="Adobe Kaiti Std R" pitchFamily="18" charset="-128"/>
              </a:rPr>
              <a:t>李</a:t>
            </a:r>
            <a:r>
              <a:rPr lang="zh-TW" altLang="en-US" sz="4000" dirty="0">
                <a:solidFill>
                  <a:prstClr val="black"/>
                </a:solidFill>
                <a:latin typeface="Adobe Kaiti Std R" pitchFamily="18" charset="-128"/>
                <a:ea typeface="Adobe Kaiti Std R" pitchFamily="18" charset="-128"/>
              </a:rPr>
              <a:t>子</a:t>
            </a:r>
            <a:endParaRPr lang="en-US" sz="4000" dirty="0">
              <a:solidFill>
                <a:prstClr val="black"/>
              </a:solidFill>
              <a:latin typeface="Adobe Kaiti Std R" pitchFamily="18" charset="-128"/>
              <a:ea typeface="Adobe Kaiti Std R" pitchFamily="18" charset="-128"/>
            </a:endParaRPr>
          </a:p>
        </p:txBody>
      </p:sp>
      <p:sp>
        <p:nvSpPr>
          <p:cNvPr id="21" name="TextBox 20"/>
          <p:cNvSpPr txBox="1"/>
          <p:nvPr/>
        </p:nvSpPr>
        <p:spPr>
          <a:xfrm>
            <a:off x="838200" y="5410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半年</a:t>
            </a:r>
            <a:endParaRPr lang="en-US" sz="4000" dirty="0">
              <a:solidFill>
                <a:prstClr val="black"/>
              </a:solidFill>
              <a:latin typeface="Adobe Kaiti Std R" pitchFamily="18" charset="-128"/>
              <a:ea typeface="Adobe Kaiti Std R" pitchFamily="18" charset="-128"/>
            </a:endParaRPr>
          </a:p>
        </p:txBody>
      </p:sp>
      <p:sp>
        <p:nvSpPr>
          <p:cNvPr id="22" name="TextBox 21"/>
          <p:cNvSpPr txBox="1"/>
          <p:nvPr/>
        </p:nvSpPr>
        <p:spPr>
          <a:xfrm>
            <a:off x="5562600" y="3352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得半分</a:t>
            </a:r>
            <a:endParaRPr lang="en-US" sz="4000" dirty="0">
              <a:solidFill>
                <a:prstClr val="black"/>
              </a:solidFill>
              <a:latin typeface="Adobe Kaiti Std R" pitchFamily="18" charset="-128"/>
              <a:ea typeface="Adobe Kaiti Std R" pitchFamily="18" charset="-128"/>
            </a:endParaRPr>
          </a:p>
        </p:txBody>
      </p:sp>
      <p:sp>
        <p:nvSpPr>
          <p:cNvPr id="15" name="TextBox 14"/>
          <p:cNvSpPr txBox="1"/>
          <p:nvPr/>
        </p:nvSpPr>
        <p:spPr>
          <a:xfrm>
            <a:off x="2971800" y="1371600"/>
            <a:ext cx="1371600" cy="369332"/>
          </a:xfrm>
          <a:prstGeom prst="rect">
            <a:avLst/>
          </a:prstGeom>
          <a:noFill/>
        </p:spPr>
        <p:txBody>
          <a:bodyPr wrap="square" rtlCol="0">
            <a:spAutoFit/>
          </a:bodyPr>
          <a:lstStyle/>
          <a:p>
            <a:endParaRPr lang="en-US" dirty="0">
              <a:solidFill>
                <a:prstClr val="black"/>
              </a:solidFill>
            </a:endParaRPr>
          </a:p>
        </p:txBody>
      </p:sp>
      <p:sp>
        <p:nvSpPr>
          <p:cNvPr id="23" name="TextBox 22"/>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半</a:t>
            </a:r>
            <a:endParaRPr lang="en-US" sz="8000" dirty="0">
              <a:solidFill>
                <a:prstClr val="black"/>
              </a:solidFill>
              <a:latin typeface="Adobe Kaiti Std R" pitchFamily="18" charset="-128"/>
              <a:ea typeface="Adobe Kaiti Std R" pitchFamily="18" charset="-128"/>
            </a:endParaRPr>
          </a:p>
        </p:txBody>
      </p:sp>
      <p:sp>
        <p:nvSpPr>
          <p:cNvPr id="24" name="TextBox 23"/>
          <p:cNvSpPr txBox="1"/>
          <p:nvPr/>
        </p:nvSpPr>
        <p:spPr>
          <a:xfrm>
            <a:off x="6477000" y="2057400"/>
            <a:ext cx="23622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半跑半跳</a:t>
            </a:r>
            <a:endParaRPr lang="en-US" sz="4000" dirty="0">
              <a:solidFill>
                <a:prstClr val="black"/>
              </a:solidFill>
              <a:latin typeface="Adobe Kaiti Std R" pitchFamily="18" charset="-128"/>
              <a:ea typeface="Adobe Kaiti Std R" pitchFamily="18" charset="-128"/>
            </a:endParaRPr>
          </a:p>
        </p:txBody>
      </p:sp>
      <p:sp>
        <p:nvSpPr>
          <p:cNvPr id="25" name="TextBox 24"/>
          <p:cNvSpPr txBox="1"/>
          <p:nvPr/>
        </p:nvSpPr>
        <p:spPr>
          <a:xfrm>
            <a:off x="3581400" y="4800600"/>
            <a:ext cx="23622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半哭半笑</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7086600" y="914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老半天</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
        <p:nvSpPr>
          <p:cNvPr id="13" name="TextBox 12"/>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smtClean="0">
                <a:solidFill>
                  <a:prstClr val="black"/>
                </a:solidFill>
                <a:latin typeface="Adobe Fan Heiti Std B" pitchFamily="34" charset="-128"/>
                <a:ea typeface="Adobe Fan Heiti Std B" pitchFamily="34" charset="-128"/>
              </a:rPr>
              <a:t>老</a:t>
            </a:r>
            <a:r>
              <a:rPr lang="zh-CN" altLang="en-US" sz="1600" dirty="0" smtClean="0">
                <a:solidFill>
                  <a:prstClr val="black"/>
                </a:solidFill>
                <a:latin typeface="Adobe Fan Heiti Std B" pitchFamily="34" charset="-128"/>
                <a:ea typeface="Adobe Fan Heiti Std B" pitchFamily="34" charset="-128"/>
              </a:rPr>
              <a:t>师</a:t>
            </a:r>
            <a:r>
              <a:rPr lang="zh-TW" altLang="en-US" sz="1600" dirty="0" smtClean="0">
                <a:solidFill>
                  <a:prstClr val="black"/>
                </a:solidFill>
                <a:latin typeface="Adobe Fan Heiti Std B" pitchFamily="34" charset="-128"/>
                <a:ea typeface="Adobe Fan Heiti Std B" pitchFamily="34" charset="-128"/>
              </a:rPr>
              <a:t>可挑</a:t>
            </a:r>
            <a:r>
              <a:rPr lang="zh-CN" altLang="en-US" sz="1600" dirty="0" smtClean="0">
                <a:solidFill>
                  <a:prstClr val="black"/>
                </a:solidFill>
                <a:latin typeface="Adobe Fan Heiti Std B" pitchFamily="34" charset="-128"/>
                <a:ea typeface="Adobe Fan Heiti Std B" pitchFamily="34" charset="-128"/>
              </a:rPr>
              <a:t>词语来</a:t>
            </a:r>
            <a:r>
              <a:rPr lang="zh-TW" altLang="en-US" sz="1600" dirty="0" smtClean="0">
                <a:solidFill>
                  <a:prstClr val="black"/>
                </a:solidFill>
                <a:latin typeface="Adobe Fan Heiti Std B" pitchFamily="34" charset="-128"/>
                <a:ea typeface="Adobe Fan Heiti Std B" pitchFamily="34" charset="-128"/>
              </a:rPr>
              <a:t>做活</a:t>
            </a:r>
            <a:r>
              <a:rPr lang="zh-CN" altLang="en-US" sz="1600" dirty="0" smtClean="0">
                <a:solidFill>
                  <a:prstClr val="black"/>
                </a:solidFill>
                <a:latin typeface="Adobe Fan Heiti Std B" pitchFamily="34" charset="-128"/>
                <a:ea typeface="Adobe Fan Heiti Std B" pitchFamily="34" charset="-128"/>
              </a:rPr>
              <a:t>动</a:t>
            </a:r>
            <a:endParaRPr lang="en-US" sz="1600" dirty="0">
              <a:solidFill>
                <a:prstClr val="black"/>
              </a:solidFill>
              <a:latin typeface="Adobe Fan Heiti Std B" pitchFamily="34" charset="-128"/>
              <a:ea typeface="Adobe Fan Heiti Std B" pitchFamily="34" charset="-128"/>
            </a:endParaRPr>
          </a:p>
        </p:txBody>
      </p:sp>
      <p:sp>
        <p:nvSpPr>
          <p:cNvPr id="16" name="TextBox 15"/>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xmlns="" val="356371807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2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7"/>
                                        </p:tgtEl>
                                        <p:attrNameLst>
                                          <p:attrName>ppt_x</p:attrName>
                                          <p:attrName>ppt_y</p:attrName>
                                        </p:attrNameLst>
                                      </p:cBhvr>
                                    </p:animMotion>
                                    <p:animEffect transition="in" filter="fade">
                                      <p:cBhvr>
                                        <p:cTn id="9" dur="2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repeatCount="200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Horizontal)">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2000" fill="hold"/>
                                        <p:tgtEl>
                                          <p:spTgt spid="22"/>
                                        </p:tgtEl>
                                        <p:attrNameLst>
                                          <p:attrName>ppt_x</p:attrName>
                                        </p:attrNameLst>
                                      </p:cBhvr>
                                      <p:tavLst>
                                        <p:tav tm="0">
                                          <p:val>
                                            <p:strVal val="#ppt_x-.2"/>
                                          </p:val>
                                        </p:tav>
                                        <p:tav tm="100000">
                                          <p:val>
                                            <p:strVal val="#ppt_x"/>
                                          </p:val>
                                        </p:tav>
                                      </p:tavLst>
                                    </p:anim>
                                    <p:anim calcmode="lin" valueType="num">
                                      <p:cBhvr>
                                        <p:cTn id="30"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Horizontal)">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Horizontal)">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2000" fill="hold"/>
                                        <p:tgtEl>
                                          <p:spTgt spid="11"/>
                                        </p:tgtEl>
                                        <p:attrNameLst>
                                          <p:attrName>ppt_x</p:attrName>
                                        </p:attrNameLst>
                                      </p:cBhvr>
                                      <p:tavLst>
                                        <p:tav tm="0">
                                          <p:val>
                                            <p:strVal val="#ppt_x-.2"/>
                                          </p:val>
                                        </p:tav>
                                        <p:tav tm="100000">
                                          <p:val>
                                            <p:strVal val="#ppt_x"/>
                                          </p:val>
                                        </p:tav>
                                      </p:tavLst>
                                    </p:anim>
                                    <p:anim calcmode="lin" valueType="num">
                                      <p:cBhvr>
                                        <p:cTn id="47"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2" grpId="0" animBg="1"/>
      <p:bldP spid="24" grpId="0" animBg="1"/>
      <p:bldP spid="2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38600" y="41148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站</a:t>
            </a:r>
            <a:r>
              <a:rPr lang="zh-CN" altLang="en-US" sz="4000" dirty="0" smtClean="0">
                <a:solidFill>
                  <a:prstClr val="black"/>
                </a:solidFill>
                <a:latin typeface="Adobe Kaiti Std R" pitchFamily="18" charset="-128"/>
                <a:ea typeface="Adobe Kaiti Std R" pitchFamily="18" charset="-128"/>
              </a:rPr>
              <a:t>开</a:t>
            </a:r>
            <a:endParaRPr lang="en-US" sz="4000" dirty="0">
              <a:solidFill>
                <a:prstClr val="black"/>
              </a:solidFill>
              <a:latin typeface="Adobe Kaiti Std R" pitchFamily="18" charset="-128"/>
              <a:ea typeface="Adobe Kaiti Std R" pitchFamily="18" charset="-128"/>
            </a:endParaRPr>
          </a:p>
        </p:txBody>
      </p:sp>
      <p:sp>
        <p:nvSpPr>
          <p:cNvPr id="14" name="TextBox 13"/>
          <p:cNvSpPr txBox="1"/>
          <p:nvPr/>
        </p:nvSpPr>
        <p:spPr>
          <a:xfrm>
            <a:off x="1219200" y="3429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站住</a:t>
            </a:r>
            <a:endParaRPr lang="en-US" sz="4000" dirty="0">
              <a:solidFill>
                <a:prstClr val="black"/>
              </a:solidFill>
              <a:latin typeface="Adobe Kaiti Std R" pitchFamily="18" charset="-128"/>
              <a:ea typeface="Adobe Kaiti Std R" pitchFamily="18" charset="-128"/>
            </a:endParaRPr>
          </a:p>
        </p:txBody>
      </p:sp>
      <p:sp>
        <p:nvSpPr>
          <p:cNvPr id="15" name="TextBox 14"/>
          <p:cNvSpPr txBox="1"/>
          <p:nvPr/>
        </p:nvSpPr>
        <p:spPr>
          <a:xfrm>
            <a:off x="6477000" y="3352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a:t>
            </a:r>
            <a:r>
              <a:rPr lang="zh-TW" altLang="en-US" sz="4000" dirty="0" smtClean="0">
                <a:solidFill>
                  <a:prstClr val="black"/>
                </a:solidFill>
                <a:latin typeface="Adobe Kaiti Std R" pitchFamily="18" charset="-128"/>
                <a:ea typeface="Adobe Kaiti Std R" pitchFamily="18" charset="-128"/>
              </a:rPr>
              <a:t>出</a:t>
            </a:r>
            <a:r>
              <a:rPr lang="zh-CN" altLang="en-US" sz="4000" dirty="0" smtClean="0">
                <a:solidFill>
                  <a:prstClr val="black"/>
                </a:solidFill>
                <a:latin typeface="Adobe Kaiti Std R" pitchFamily="18" charset="-128"/>
                <a:ea typeface="Adobe Kaiti Std R" pitchFamily="18" charset="-128"/>
              </a:rPr>
              <a:t>来</a:t>
            </a:r>
            <a:endParaRPr lang="en-US" sz="4000" dirty="0">
              <a:solidFill>
                <a:prstClr val="black"/>
              </a:solidFill>
              <a:latin typeface="Adobe Kaiti Std R" pitchFamily="18" charset="-128"/>
              <a:ea typeface="Adobe Kaiti Std R" pitchFamily="18" charset="-128"/>
            </a:endParaRPr>
          </a:p>
        </p:txBody>
      </p:sp>
      <p:sp>
        <p:nvSpPr>
          <p:cNvPr id="16" name="TextBox 15"/>
          <p:cNvSpPr txBox="1"/>
          <p:nvPr/>
        </p:nvSpPr>
        <p:spPr>
          <a:xfrm>
            <a:off x="1905000" y="5410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站立</a:t>
            </a:r>
            <a:endParaRPr lang="en-US" sz="4000" dirty="0">
              <a:solidFill>
                <a:prstClr val="black"/>
              </a:solidFill>
              <a:latin typeface="Adobe Kaiti Std R" pitchFamily="18" charset="-128"/>
              <a:ea typeface="Adobe Kaiti Std R" pitchFamily="18" charset="-128"/>
            </a:endParaRPr>
          </a:p>
        </p:txBody>
      </p:sp>
      <p:sp>
        <p:nvSpPr>
          <p:cNvPr id="17" name="TextBox 16"/>
          <p:cNvSpPr txBox="1"/>
          <p:nvPr/>
        </p:nvSpPr>
        <p:spPr>
          <a:xfrm>
            <a:off x="6553200" y="5486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站不住</a:t>
            </a:r>
            <a:endParaRPr lang="en-US" sz="4000" dirty="0">
              <a:solidFill>
                <a:prstClr val="black"/>
              </a:solidFill>
              <a:latin typeface="Adobe Kaiti Std R" pitchFamily="18" charset="-128"/>
              <a:ea typeface="Adobe Kaiti Std R" pitchFamily="18" charset="-128"/>
            </a:endParaRPr>
          </a:p>
        </p:txBody>
      </p:sp>
      <p:sp>
        <p:nvSpPr>
          <p:cNvPr id="18" name="TextBox 17"/>
          <p:cNvSpPr txBox="1"/>
          <p:nvPr/>
        </p:nvSpPr>
        <p:spPr>
          <a:xfrm>
            <a:off x="3200400" y="15240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火</a:t>
            </a:r>
            <a:r>
              <a:rPr lang="zh-CN" altLang="en-US" sz="4000" dirty="0" smtClean="0">
                <a:solidFill>
                  <a:prstClr val="black"/>
                </a:solidFill>
                <a:latin typeface="Adobe Kaiti Std R" pitchFamily="18" charset="-128"/>
                <a:ea typeface="Adobe Kaiti Std R" pitchFamily="18" charset="-128"/>
              </a:rPr>
              <a:t>车</a:t>
            </a:r>
            <a:r>
              <a:rPr lang="zh-TW" altLang="en-US" sz="4000" dirty="0" smtClean="0">
                <a:solidFill>
                  <a:prstClr val="black"/>
                </a:solidFill>
                <a:latin typeface="Adobe Kaiti Std R" pitchFamily="18" charset="-128"/>
                <a:ea typeface="Adobe Kaiti Std R" pitchFamily="18" charset="-128"/>
              </a:rPr>
              <a:t>站</a:t>
            </a:r>
            <a:endParaRPr lang="en-US" sz="4000" dirty="0">
              <a:solidFill>
                <a:prstClr val="black"/>
              </a:solidFill>
              <a:latin typeface="Adobe Kaiti Std R" pitchFamily="18" charset="-128"/>
              <a:ea typeface="Adobe Kaiti Std R" pitchFamily="18" charset="-128"/>
            </a:endParaRPr>
          </a:p>
        </p:txBody>
      </p:sp>
      <p:sp>
        <p:nvSpPr>
          <p:cNvPr id="19" name="TextBox 18"/>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站</a:t>
            </a:r>
            <a:endParaRPr lang="en-US" sz="8000" dirty="0">
              <a:solidFill>
                <a:prstClr val="black"/>
              </a:solidFill>
              <a:latin typeface="Adobe Kaiti Std R" pitchFamily="18" charset="-128"/>
              <a:ea typeface="Adobe Kaiti Std R" pitchFamily="18" charset="-128"/>
            </a:endParaRPr>
          </a:p>
        </p:txBody>
      </p:sp>
      <p:sp>
        <p:nvSpPr>
          <p:cNvPr id="20" name="TextBox 19"/>
          <p:cNvSpPr txBox="1"/>
          <p:nvPr/>
        </p:nvSpPr>
        <p:spPr>
          <a:xfrm>
            <a:off x="6858000" y="1600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站</a:t>
            </a:r>
            <a:r>
              <a:rPr lang="zh-TW" altLang="en-US" sz="4000" dirty="0" smtClean="0">
                <a:solidFill>
                  <a:prstClr val="black"/>
                </a:solidFill>
                <a:latin typeface="Adobe Kaiti Std R" pitchFamily="18" charset="-128"/>
                <a:ea typeface="Adobe Kaiti Std R" pitchFamily="18" charset="-128"/>
              </a:rPr>
              <a:t>起</a:t>
            </a:r>
            <a:r>
              <a:rPr lang="zh-CN" altLang="en-US" sz="4000" dirty="0" smtClean="0">
                <a:solidFill>
                  <a:prstClr val="black"/>
                </a:solidFill>
                <a:latin typeface="Adobe Kaiti Std R" pitchFamily="18" charset="-128"/>
                <a:ea typeface="Adobe Kaiti Std R" pitchFamily="18" charset="-128"/>
              </a:rPr>
              <a:t>来</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
        <p:nvSpPr>
          <p:cNvPr id="22" name="TextBox 21"/>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sp>
        <p:nvSpPr>
          <p:cNvPr id="23" name="TextBox 22"/>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TW" altLang="en-US" sz="1600" dirty="0" smtClean="0">
                <a:solidFill>
                  <a:prstClr val="black"/>
                </a:solidFill>
                <a:latin typeface="Adobe Fan Heiti Std B" pitchFamily="34" charset="-128"/>
                <a:ea typeface="Adobe Fan Heiti Std B" pitchFamily="34" charset="-128"/>
              </a:rPr>
              <a:t>老</a:t>
            </a:r>
            <a:r>
              <a:rPr lang="zh-CN" altLang="en-US" sz="1600" dirty="0" smtClean="0">
                <a:solidFill>
                  <a:prstClr val="black"/>
                </a:solidFill>
                <a:latin typeface="Adobe Fan Heiti Std B" pitchFamily="34" charset="-128"/>
                <a:ea typeface="Adobe Fan Heiti Std B" pitchFamily="34" charset="-128"/>
              </a:rPr>
              <a:t>师</a:t>
            </a:r>
            <a:r>
              <a:rPr lang="zh-TW" altLang="en-US" sz="1600" dirty="0" smtClean="0">
                <a:solidFill>
                  <a:prstClr val="black"/>
                </a:solidFill>
                <a:latin typeface="Adobe Fan Heiti Std B" pitchFamily="34" charset="-128"/>
                <a:ea typeface="Adobe Fan Heiti Std B" pitchFamily="34" charset="-128"/>
              </a:rPr>
              <a:t>可挑</a:t>
            </a:r>
            <a:r>
              <a:rPr lang="zh-CN" altLang="en-US" sz="1600" dirty="0" smtClean="0">
                <a:solidFill>
                  <a:prstClr val="black"/>
                </a:solidFill>
                <a:latin typeface="Adobe Fan Heiti Std B" pitchFamily="34" charset="-128"/>
                <a:ea typeface="Adobe Fan Heiti Std B" pitchFamily="34" charset="-128"/>
              </a:rPr>
              <a:t>词语来</a:t>
            </a:r>
            <a:r>
              <a:rPr lang="zh-TW" altLang="en-US" sz="1600" dirty="0" smtClean="0">
                <a:solidFill>
                  <a:prstClr val="black"/>
                </a:solidFill>
                <a:latin typeface="Adobe Fan Heiti Std B" pitchFamily="34" charset="-128"/>
                <a:ea typeface="Adobe Fan Heiti Std B" pitchFamily="34" charset="-128"/>
              </a:rPr>
              <a:t>做活</a:t>
            </a:r>
            <a:r>
              <a:rPr lang="zh-CN" altLang="en-US" sz="1600" dirty="0" smtClean="0">
                <a:solidFill>
                  <a:prstClr val="black"/>
                </a:solidFill>
                <a:latin typeface="Adobe Fan Heiti Std B" pitchFamily="34" charset="-128"/>
                <a:ea typeface="Adobe Fan Heiti Std B" pitchFamily="34" charset="-128"/>
              </a:rPr>
              <a:t>动</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xmlns="" val="383283052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ppt_x</p:attrName>
                                        </p:attrNameLst>
                                      </p:cBhvr>
                                      <p:tavLst>
                                        <p:tav tm="0">
                                          <p:val>
                                            <p:strVal val="#ppt_x-.2"/>
                                          </p:val>
                                        </p:tav>
                                        <p:tav tm="100000">
                                          <p:val>
                                            <p:strVal val="#ppt_x"/>
                                          </p:val>
                                        </p:tav>
                                      </p:tavLst>
                                    </p:anim>
                                    <p:anim calcmode="lin" valueType="num">
                                      <p:cBhvr>
                                        <p:cTn id="14"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Horizontal)">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Left)">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descr="data:image/jpeg;base64,/9j/4AAQSkZJRgABAQAAAQABAAD/2wCEAAkGBxMSEhUUExQWFhUXGRsYGRcUGBcbGhkcGxsaIR8XGyIYHCggGBwmHRsfIjEiJSksLi4uGCAzODQsNygtLisBCgoKDg0OGxAQGzAkICQsLCw0OC4yLS0sNDIsLywsLDIsLjQsLC83LCwsLSwsLCwsMCwsLy0sLy8sLC8sLCwsLP/AABEIAO8A0wMBIgACEQEDEQH/xAAcAAEAAwEBAQEBAAAAAAAAAAAABQYHBAMCAQj/xABPEAACAQMDAQUFBAUIBQkJAAABAgMABBEFEiExBhMiQVEHMmFxgRRCkaEjQ1JikhUkM3KCorHBFjRTVGMldJOzwtHS0/AXNURkc5SjsuP/xAAaAQEAAwEBAQAAAAAAAAAAAAAAAQMEBQIG/8QAMBEAAgIBAgMGBgICAwAAAAAAAAECEQMEMRIhQQUiUWGBoRMycbHR8JHhFcEUI/H/2gAMAwEAAhEDEQA/ANxpSlAKUpQClKUApSoTth2jj0+2aZxubISKMHBlkb3Yx8z1ODgAnyoD47VdrbbT1UzMxd893DEu+WQj9lR5fE4Hxqny+0y6YnutPCr5Ge4UE/2UVsfjVUtoZGke4uW7y5l99vJB5RR/soPz6muyuDqO15KVYkq8WdLFoVVzJm59qN0sbg6fiVsLEySiSLeeAZOFZFHX49MjrVaurea4Ja7uZ5mbqokeOIfBEjIAFdlKx5u0s+RJXX05GiGkxxd1f1I+00vuObaae3IOf0Mr7c/FWJVh8MVZ9I9od1bYW+j+0Rf7xbriRenMkXQjzJToB0qIpUYO0c+J72vMZNLjmtq+hr+j6vBdxiW3lWWM/eQ5+hHVT8Dg13V/OlnbXJ1BUtpYrGST3J98gWbH6tlClHfn3XHPkTxnfNDhnSBFupFlmAO90XarcnBA8uMD5g9K+mwZfiwU63ORkhwScTvpSlWngUpSgFKUoBSlKAUpSgFKUoBSlKAUpSgFKV4Xt3HDG0krqiIMszHAA9STQHpPMqKzuQqqCzMxwAAMkknoAKxHU9XbUrr7Uci3jylqhGPCcbpyDzufHHTC4+ddPabtLJqrbV3R6eDwpyHusdGfzWLzC9T1PkF8VGBgcAeQrh9pa5U8ON/X8fk6Ok0zvjl6H7SvG7uUiRnc7VUZJP8A65PlipLROxuoXqCVpFsY2wUUxiWZl9XDELHkeXJHnXL02ky6j5NvF7GzLnhi+Y46/Kk9V7CahbKZIZkvVHJiaMRS4/cKkqx+BAz5VB9mrJdXult8sLdE725HKsTu2rbNzlCSCW+A4PnWj/F5lkUHs+vQr/5mPhcl/Bxy9pLVSR3ucdSiu4HzKKR+dd9neRyrujdXX1U5x8D6H4GthnuLSwgG5obaFcKudqICeijoM8fkaqPbzsbHLGb2xVVuUXf+jwEuUxko4XhiV91uucc9MbcnY8eHuSd+exmhr3feXIpd9ZpMhSQZU/iD5EHyI9asHZbt7JabYNRYvFnbHeYyR6LcAdD5d50PGfM1XbTUI5I0cMAHUMASAefL5jpXhrmlC5iKFmQ44ZSfwIHvKfSufo9VPTzp/L1NWfDHLG1ub3FKrKGUhlIyCpBBB6EEdRX3WZ+x27t0RrUB4bhBl4GlZ43Gf6eDeThSeoHQnnPBrTK+qjJSVrY4zTTpilKVJApSlAKUpQClKUApSlAKUpQClKUBU+2vtAtNNwkrF52GUhTGSCcAsT4Y1z5k+RwDisp1btINQcSXtzBsU5jtY5V7pPRn5/TP8TwOcDmt2vNNgkO6WKJyBjc6KSAPLLDp1rFtduodQud8MUSWcDERbEUGeQcGY4H9GDkKPPqfSsWvlw4m3LhXlu/I0aZXOkrPcGv2lRsUaTmWW4eVbSGQQiO33d5cTEDKeHnaM4wMZPmMV8zgwPNKkdfJkUFbJDTbAXOo2UDjMYZ55AfvdyoKLj7w3sMg+lan2211rCymuUiMrRgHYCR1YAsSAcKAcn4Dy61k+hwiw1C1uhYSWdqzNBJJNN3jEzDwMy72MIDqASTjxc4rdK+p0WJYsKinf76nG1E3ObbK12f7Wxy6dHf3IFqjKWYSHgeIqCCQCQ2AV4ydwxmqRpWtlNSuryxsLiW3uY49zELCHlUn9InekZQqRzgEtnjzqW1RRfarIso3QWAjCRnlWnlXcZCPvFEwBkcEkirHUZtTwPhSPWLBxK2U/tdq1lqMSW2qQ3diN6skzBO734Ix3i70GQT7wArR9PtoreCONOIoo1VSTnCIoAJJ68DrUJcQLIrI6hkYYZWAIIPkQeorJNbvL6BpdJiBkso2DEd4ElMEi5Ft3jZIjBDDgEkcZxxTHqotNz5UJ4GmuHmcei6eBEsht9KEcryNGL12WeZC7bdmfCgxhRx5ZqZ1fRDp/cyxgpbTFUkgLmQW8jjgox5MZbwnPmQR1wODQ7iOAS/a9KEveMSZEMUxVOiRIjYKoiBVAU/d+VfT6nFJol7Cr7glx3VsjH9KEMsbRKQTuBB3AZ8kPpWbJwZ01aa/nf16FsLx89n+/c6b+2YlJIm7u4iO+GQdVb0PqjdCDwQa17sbr4v7SOfbtY5WRP2JFOHX5ZHHwIrIdXikaJxExWQDKkftDy9CD059avvsasDHYd73yzC5czghdu1mVVdCASAQ6EHHnmqex5ScJK+S9v6Z716Vp1zL5Ss77T+0furuSzt/sySRAb5r6XuolLAEKqjxSHB5wQB9c1B6h7VLi1Kl5NOvAT/R2TTCT4nJ3pgD1IrtHPNgpXLpd+lxDHNGcpKiuvyYAjPx5rqoBSlKAUpSgFKUoBSlKAUpSgKB7XdVYQxWUbFWuywkYdVgQAyfItkL8mNZ9Z6rAZBbxEEqp9z3FC4G3Pmeegz8a1XtR2Fg1C4imuGkKRoU7pGKq+45O8jxFeBwMdOvlVW9pumpbzab3MaxxA3EW1AFUbkVhgDzJSub2hpfixc2+UU6Xma9Lm4Gopbshlr77Nas9vo0UkQUzzzvGm/O3vJbh1BfHOABn6CvioszdxFNBNFJLZuxnV7d1Wa3cEMSu4gEbhuBHTnOc1x+z5xUnGXWva/yb9SpUmvM6+0erXiGbS5nS6eaNGWcxKgjRiwcsinBKkDZ8SCT0Fd+idpNSslESPFdQqMKLncsqgAYUOgIYf1hnyqA7NRMUa4kZ3knO7dK259n6tSfPw4PGOte/aS5aO1mdPeC8EeWSBn6Zz9K0T1uSObgxNb15N7FUdPF4+Kf19Dv0btU8F7PPeLGkN4yHfCzOkMiKEAckAgMBy3QEeQzjSoZVdQyMGU8hlIII9QRwax3s/cRhBbFBHJGuDGcEMP21PR1bk5+PNdCaFCpJj3xZ69zJJGD9FYColrFxNZU78V18Ov2bPUcLUe5saXrmuQWab55Ag8l6u59EXqx+VZ1ZtJLLNdSrsedgQh6pGg2oh/exyfia+bPR4YmLqnjPV3Jd/4nJIrn1e9dmFvAf0rDLP5Qp+2f3j5D6+lU5M/xV8OG3VvwX+j3GHB3pexL1D65pHeYmiAFxH4kbA8WPuN6g9AeoqUt4tiqoJO0AZY5Jx5k+Zr0rFCbhK4l8oqSpnLpl6s8SSr0YZx6HzH0OR9K6+w1vezwSRxXLW9iZpWRoQBPIGPiVGORFGHzhgN2c1CaChH2mPPuzvt+AcKwH4k1ffZvOG022A4KKY2HmGRiGB+ORn611NH/ANcpuD8P4dsx5++oqXn7EZD2G0q7EjBJJXV2ikleacyb04YHc2CR64xUfY9lLezv1iuIkuYrlSsMsyAtG8S57lgB3fiXkMACSDUzpl0ljfXUEzLHHcv9qhdyFVmYKsqZPAYMoIHoa5u2V7BeSWlrBKJJftUcjfZ3y0cSBu8ctGf0Zw2BznJ4roKU7q3TMrUauuZNdloFtdUNtbHbDJbtNJACSkTh1Cuo/V7wzAqMZ2g+VaHWY6FZ/wAlX0SxEvbX0hSRZDukSUIzK4cjc6kKQVY8ZyOtadW3C7gudmfIqkxSlKtPApSlAKUpQClKUApSlAKpHtgsy1h3yglrWWO4wOpVTtf6bGY/SrvXncwLIjI4DI6lWU9CCMEH5ioklJNMlOnaMVVgQCOQeQfUetRHa2QraTY6kBP42Vf8DXb9hexnaxmJ8GTBI3SWHyOem5B4WHw9Oahu0N09zaz/AGaKSVIwGeZcCJdjBjhmPjIx0XPWvlcelyQ1Kg1s19Ks7Ms0ZYuK90yxIgUBR0HA+Qr5nhV1ZWGVYEEeoPUVDWkd2l5uuV7tZoC8UeeUUOvDDyfnJ8+fhgTtZs2KWKVN89y7HNTVoijocbRJG5ZjGMJLnEi+mGHTAwPjgZrzWC9j4WSGZfWUMj/AEpkN88CpmlFml15/X95eg+GunIhjFfPwXghHrGHd/pvwort03TkgUhMkk5Z2OXc+rHzNdlKiWVtVsvIlQSdivC+VzG4Q7X2naeDhscdevNe9N2OT0HNVp07PTK/2QMrpJNIF/TFXGzofCFPxByvNdmn6tcWV3L9njWWKQw95CzlP0szsiupwQhO0bs9f8ObsTo+oS2KSwC3MYL7I5C4eQB2zhvdXnKjPpzXfpcW+1kuX8MkupWkAiJG6PuHHhYeTksxI9ADXfwaaa1E5OuGn7bHMyZYvFFLf9snPaDDK9lbyzRQ97FcRs0TnvIsMxTaxKjKnepPHBHGcZrpsbq8twY4tGjj56w3FukZ/eOEDfiCakvaBa97p12vpEzjHrHhx+aiovs9qOrSW0MpitbgSRo4cStE/iUHxgoV3Zz7uB8K0QjKcOSsqk1GXNnjdC9gurW/vDCyRyiL7NHvxEJzs74OT+klG4AgrjGcY6jXqy7s3aXF/qEqXxRVsWhlW3gyUd5ELJI7t4n2egAG75c6jW3DGUY0zPNpvkKUpVp4FKUoBSlKAUpSgFKUoBSlQPbXX/sVo8qjfKxEUKceOWQ4ReTzzyfgpoCp9t4k1W7Wy2gwWpElxLjxF2Hhto26rleXI8sDg1YoLdEQRoqqijaqqAFA9AOmKjuzOj/ZYFjJ3SMTJNJ5ySvy7n1yeB8AKla4+fK8kvI34ocKKJ7RYytzYy/dJlhY/F1VkH1KGuGrn2q0UXls8Odr8NG/7EinKt+PB+BNZ5ZallH74d3LDkToeqMoyT8VIGQehFc7WY3JKa6cvx96NWCSTcX9SQpUboWrrcx7gNrDAdD1UkZHzBHINSVYZwlCTjLdGmMlJWhSue+vEhQyOcKPxJ8gB5k+ldGmdmJ7kd5du8EZ5W3hO18f8V+oJ/ZXp65zWjTaPJn25LxKc2ohi33GKhdfuS5FrGf0ko8ZH6uL7zH4noB8aseo9jdNgjaVt8AUcyieYEfxOQTnoMHJ8qrWj9nb4Cae3i7yFm3L9qyl1MoHUYyAOu3djIPA5rd/jJY+8ndbdOZletU1VUXr2Xv8A8mwp5xmSNvmsj/5EH61F9o9I/wCWLEocJO5mlTjBktEOyX54k2/SvD2V6ohluYRwJCLlAeDlsJKpHkVdRx8anYm7/V2I5Szt9hP/ABZyGx9I1GfnWyMmm5eX3/sqpOKRYb+HfFIh6MjL/EpH+dQHsnuTJpVqT1UOn8MjgflirPVD9hlxu00r+xPIv0Ko3/aNaNH19CrUdC09lVxq2o/vQ2h/ASj/ACq71SOzxxrF2PW1tz+DzD/OrvW0zilKUApSlAKUpQClKUApSlAKz/V5PterhOsVhGGx5G4nHGfI7YhkehetArOexni+2Sk5aW9uD9Ebu1X5AJ+dZ9VLhxvzLcKuZYqUpXJNwrJ/aTturox2oAmjjaO4m+6QwwLc495h1J+7x5jA1isw7U6N/J8rTp/qcz5cf7CRj73/ANNj+B+gM3JJuG54n57EBb6e7RxSoe6uUQISRw23go4+8pI4I+BHlXUmusnE8EiH9qNTJGfiCvI+RFSVftct5VL5lf3Xr+bLYtx+Vnx2URL68MuCYbUKVVlIzM+cOQ37KjjjgkGr3qV/HbxPNKwWNBlif8B6knAA8yRVO7GXyQz34kYKuI59zH7gQqzfIFQPr8a7rTTW1TbPdZSyB3w25O0ygA4mnI6LjkKD05/rfR6ZQjhjw7Uvc52VynkdkHputfbpRcfZ5bxkJMFtGAsEB8nmkfwNMRz5hfn7tnvLbWLlSveW1kp8498sw9RuICD5rz8a+I+0zTZh0qCN0j8BnkylshH3UCDMuP3cDoeQa+joF1L/AKxqNwTnO21CW6j93wgsR8SatpvmRaXIrh7FT6WPt6XTXDwM0siMm3vEfAl8W8ktt8WT5rnrWi6LawIhe3A2zsZy2Sd5kwd2SfTHHliqdr/Y8G2n2XN4X7p8B7mRlYhT4WB4IPTHxqG7B9sYrJY7e4kAt5AHhcsCYSwyYpAOQm4khscZOeOlOeO3iW4po1W5k2ozfsqT+AzVA9hcZjtp4z1Ekcn0lhRh+VS3bLtVarZXAjuYHkaJkRI5Y2YtINowA2eN2fkDXxbW38myiW3H2q3kht4phbMsksT28fdrIFU/pEK9cc8Z8sV70kWk2yM7TaJ3Qv8A3zcf8zh/62WrxWd9iNUiu9UupoG3ottDGThlIbvJSVIYAgj0NaJWwoFKUoBSlKAUpSgFKUoBSlKAVm+gH7NeXllJwxle6hzgb4Zjk7fXZJuU1pFV/tloFvdRB5nMLwZkjuVYK8OBy248bMDxKeCB8ARVlx/EjwnuE+F2edKzvs/7RcDF4rd1uKx3qoVSQA4DyJ70O7g56c9FxWgwTK6h0YMrDKspBUg+YI4IrkSi4s3RkmfdedzAsiMjqGRgVZT0IIwQa9KV5PRklxp09jI9t3FxPGCDbvFGz7kPSNiOAydDnHAB6V0TaPqSxNM0NuiKpcxvMRIABk5bHdjgZ5PFanWb+2DWH2x2MR296veTN5iMNgKP6zA/w46E0jhxznbjvv8A7PDtLcqmnW51FjdRoJYrZk721VsXE0WQznHRlVguE+9huQcVa9a1f+UYZ5ULDTrdGZuqG6lVdwi8isSnaD0yT9Viuwl6ihLUOtvPG7NZ3DDwuXPjtZsY3BiOPM8YwyDPf2xjtJY7nfK2mXZTM8DcxXOCCGULgTZZcCRPFydw611McIRilDZGSV2+Is3Y7TBbWUEWMEIGb+u3ib+8SPpUxVOsPaBFsH2qGa3bAJPds8f0KAn6EAivaX2h2PAjeSZmIVUiikLMzdFG4KCSfLNe01LmuZS01uWDWLtYYJZXOFRGY/QHj5k8fWo/sl2NtBp8CTWkJd4lMheNd5LLk5bG4EZ9ePhXzbaHc3zo96ght0bctoGDNIwPhadh4do6iMZHr05ulWxVBGfdntEtrW4On3NvbyBg0lrM8MRaWMe9E5K+KWP18154qw3HYnTnGGsoP7KBPzTBr87caY81sXh4uLdhcQH9+Pkp1GQ65XHTkelSuj6itzBFOnuyorgeY3DO0/EHg/EVJJAwdgLOMsYPtEBbqYLmdc46Z8ZzX2OyDDgalqgHp9qU/wCMWas9KApC61e6TcLbhJb+C4O6Fp5wJkZV8cRdxtfOAyjw9SBk1ZLX2jWm4JcrNZuTgC7jKKT8JBmMj47hXh2v0Y3dq8acTKRLA3mkycow9OfCT6Ma89Evo7+zSR0BWVMSRsMgMMq6EH0YEVRmzPHTq0W48any6l6BzyK/aofYS8e1nfTJWLIq97ZuxJLQ5wYST1aM4A55UjgAVfKujJSVoraadMUpSvRApSlAKUoaA49Y1SG1heedxHEgyzHPHkAAOSSeABySax7tZ2vGrt3MIdbKJv0veDa08inITHURrwxBwSccDArm9onas3ZknUj7JbNttx5Tz+7358iiEnb64J+FQejmZo1jtYsoBzcT5VGY8llHvyZJPPFZNXLLwcGJc37FmJRu5E5tGMYGOmPLHp8q5bKKa1YtZSmLJyYWG6Bj/V+4fiuK9uy3ZuS8+0m4vJVWGXugLcJH7qhmJJDHHiAHyPrxDaDGuXm72UxuT3SzSliIwcBmzgbmxnpwDXDeDJp05cXPw3s2cSnXIudr7QJUGLmykyPvWrLIrfEKxVl+RzVi7MdpY74SGOOWPumCssyqrZIyOFY+VUBr2IdZIx83X/vqY9mN0pub9AysCYJFKkHPgZW6ehA/GrcOV5LuNUr6+KJfJrmaDVF9ovZGa5dLm22tKiGN42bb3iZLDaTwGDE9eoPXjm9VDa1rE1u64tJZ4SuWe3KtIrZ93uzgsMc7gT8qug2nyEqrmZ1oXs/ubmT+eIYLdeWXcpklPko2k7F9T19OuQuNPEWoXKO7zmMQ93JMxd0RlJEeW6YOenXPNXU9qp5fDbafdM3HiuVFvGM+ZLklsegFUfS5JJHuJZipmeZxIUzs/RnYFTPO0BeM81GqnJYZXy2Xv/R5VOSJCujsja/aNSBPKWkfeHn9bLlUBHwQMw+OK56sfspgzayXHU3M8jg/uIe7UfTYfxqnsrFxZXJ9F9/1kaiVRrxLrSuLWNTjtYZJ5ThIxk+p8go9WJIAHqRVMk7WahGv2iS3h7geJrdS/frH5tuJ2M4HJXAHGOtfRGE0AVVewCd0t1a4AFtdSKgHlFJiRPlw5/CrLa3CyIsiEMjqGVh0KsMg/garmlKE1a+A/WwW0v1XvI8/kKAtFKUoBVQ0D+b397a9Fk23kQz5SeGX5ASr5ftVb6qnaYd1f6fOOA7S2r/ESJvQfxp+dU548WNosxSqaPztue5FteDhrW4jbPn3crCORPkwcfwitJrNPaZzplwvUsEQfNpUA/M1pSjiq9E28fqWahd8/aUpWszilKUAqi+1XWGSGOzhYrNdkoWHVIVGZX6cHBCjP7fHSo/tP20uJbiS2sHWNITsluSoc955xRK3hyvmxzyenHNM1Y3cc32uSRrzbH3bBlVZEj3biY9gCtzyQRk46+gEjNpELpHGyAxxYKIfdyBgEj72AT19a7q8rW4WRFdDuVgCCPMGvWoJOPSLpba8eOX/AFe+wuckBZwpXbkYK94nGQc7lFWWHsNpy9LOH+0u7/8AYmq9f2STRtHINyMMEf5j0IPINdfZjtM0LraXreI+GC4b3Zh5Rufuyjpz73z97HqcUvnj6mjDNfLInh2RsP8Ac7b/AKGP/urIrHtH3N8b23t0igGYjbxIiMYQeScAZl3ANj90DOK3ash7a9k5raeSeGNpbeVjIRGCzwu3vZUclCfECOnIOOM5cc27TL5xXJmo6fqUdzCJbZ1dWHhbnGcdGHUEHqOoqBTtTcwqBdaddGQcFrNVmjbH3l8YZQeu08jNZv2I0ae6ud9pJJbxoR388ZZckfqgp4d+ecjAzk+QNt7V299btbodRmaGd2iYqkMcinYSgVlTOSQRn5V6WJcXD4+O54lN1Z8az7Td7G2tY3hnPBe8Cx9305CbiXfnhTj5EVH6fZiGNYwScdS3ViTksfiSSa74tEt1i7ru1ZCSxD+Isx6uSeS3xrh/0UgHCNOi/spM4X8CT/jU6ns95ElGVIrjnp20eerT93BK/wCyjEfPBx+dad2Vse4sraLzSGMH+ttBb+8TWSdoey9uIvCjGR3ijDu7sw3yKDjcSM4J8q3Air9FpP8Ajxau7K8uTjZSe20vfXlpa58CBruQeuw7IgfhvLHB67fhXuR681wXL79VvP8Ahw20Y+TCRz+ZrvraVHp7M5P5l3WSfs800HPXCSEqPorCgbGuEeTaeD/Dcn/xV5ezRT3V43k19cEfICNc/ipr0AJ10nyXTgPq1yf/AA1ALZSlKAVVPaYQlmJz/wDD3FvMPhtlVc/g5/GrXVe9oMO/TbwH/Yu38I3f4rRqwc/ale+ubC0H625Er8fq7Yd42fTLbB9a0as89n388vLi+6xxRpaQkE4JwHmb098quR+ya0OqdPDgxpFmWXFKxSlKvKxVP9o3aV7WJILc/wA7uCUj8+7Ue/O3wUdPUkdeatk8yorO5CqoLMT0AAySfgBWLW1215PLfyA5m8EKnqlupOwfAsfGfmKA9dNsVgjWNMkKOp6sTyWPqSST9a6qUqCSD0JO5nuLcDCArNH8FkzuUegDqcfOpylKAV4X1mkyNHIoZG6g/wCI9D8RXvSgPns1rz2sqWl1IXik8NvcP1Df7CU+bfssevT5X2s8v7NJo2jkG5GGCP8AMehB5BqY7BatJIkltO26a2KrvOcyRsMxyHPVsAg9eV561g1WBLvxNWDJfdZaqrXtGtC9hKy+/AVuF+BiIY/3Qw+tWWvyRAwKsMgggj1B6iscZcMkzRJWqKFBMHVXXlWAYH4EZH5V6VE9nY2iSS2cktbSNDk4yVBzG3HkUI/Cpau2nas5pFa2f0lkv7d9bL/fz/lWrVleqH+cad/z6D/tVqdCChXCbNVvM/rIraQfJRIh/MV13NwsaNI3CopY/JRk/kK++22nyJLDewoZDGrRTIgy7QschlHVij+LHmGNQaqdUZYIlkFrkNcTMrxhlU57iPcAzMxGCR7o9c1ILT7PLRo9Pg3+/IGmbjHMrM/+DAfSvHTMPq943+yt7eP+MyPVoA/9Cqr2LIkuNTnA9667nPqLeNU+oyT+NQC10pSgFQ/bFc2F4P8A5eb/AKtqmKrntFue7026IBJaPuwB1JlIjAH8dATns40+ODTLNIvdMKSZ9WkUOzfUsflwKsleFhbiOKOMdERVH9kAf5V71IFKUoCge1nUiY4rBCQ10f0hHVYEwX6dNxwg9cmq8qgAADAAwAOgA8q5Evvtl3c3pOVZu4h+EMRIz6je+5iPlXbUEilKUAr8r9qJ7QrvEMBbYlxPHDI2cYRskgHyLY2/2qN0rAXX42z3UdxOoOC8ELugI6+IDB+ma+f9J7UHa8hjb0mSSM/31AqxWes3M67dMt4Fto/Aktwzqj7SQe6SMFtgxjcev0NTVhqitsguZLb7U2cwxyBumTwHw3ujJyPWsb1Ul09+ZoWFPqVG21GGT+jljf8AqOp/wNevZ3jVuPvWbbh/VmTafzI+tWe87J2MuS9pASepEag/ioBr40LsnaWbs9vFsZl2HxyN4c5wN7HAzzXjJqoyg1R6jglGSZN0rzuN+xu7278Hbvzt3Y43Y5xnriq9afynLLEJhDbxxndI0L94Z8dEUOv6JD558XTBFY1GzQ3RA6louom8luY7eDDoqMgnwZChOyTLRgBtnhwa8bLUdztDJG8M6DLRSYzg/fUjh0zxuFaTVT9o+nbrf7VGB31pmVT03IP6SMnHQpk/MCteHUu1F7FGTCqckV3XB4rNv2L22b+/j/OtVrI+07l7J5I+qqkyk/uMrj8hWsxSh1Dr0YBh8iMj8q6BjPuhNKUB43dysUbyOcLGrOx+Cgk/kKrvs0gZdOhd/fmLzt8TK7MD/CRXl7Tblvsf2eM/pbuRLZP7Z8RPw2Agn96rPaWyxRpGgwiKqKPRVAAH4CgPalKUAqtdrR3s2n2oPM10sjD1jtwZG/MJ+NWWqDqN5dtqclzaKsi2CLCYWA/TGXxyrG33ZAuwfMY9QYclFWyUm9jW6VQG7W6hdc2VokEXGJdQLBmHntijO4eoLMAc1+S9oNVtcyzR291Coy62yyRzKPNlDsyyYHO3IJrx8bHdWevhyq6NApXLpeoR3EMc0Lbo5FDKw8wfnyD6g8ilWngqGu+ziOSV5rSd7SWQ7nCqHhdvNmjbGGPmVI9etQcvY7VkPhaymX5yxMfyZa1WlAZKOz2rf7rB/wDc/wD86f6Oat/u1t9bg/8Al1rVKAygdltXP6qzHznl/wAoq49Z7C6rPBJGyWJDKeksxOeoK5jxkHpWx0oDF9P1E3cGn2Nu5iDQZujGdrxpCFRoh5ozSeHJ5A55zUje2kdo8VnpsEMVxKpJlKA91CvBlcnxSHJwoJwT1qY7W6C1rcjUrODeSrJdwxDxyoSCJUHRpFIyR1YH61C9nNXgutUnkhcOPskSjghlxK+5SGAKkMVyPlXOy43B+W//AKa4SUl5k1o3ZwQP3rz3E8uCC00jbeeoVFwijjgYOKm6V+1kbb3NKSWx+V+4rN9e12+umCWUyRLLO1vb7Vy83djM05ZuEhQeaAsSK9Nb9l0kjQBLqWQFWS4kuZHfBwCJo13DxE5G0kgZB8ia1Q0cpK26KJahJ8kaHmqz28vMwGzjw1zd/oY4xycPw0hA5VFTcSx44qC0PsHZW12lldwJPHOrtb3HjSTenLwybGxnadysMHgjnyuslnpmiJ3scBEkp2IsYeWeVj+rTexY9OmQOB8Ktho0pJtlctQ2qog//ZdcsndvqWYyhQqlpGpIxjBLO3GPhXd7P7lmso43x3tuWtpADnDQnb+ahT/ar1vO297GjTNpUiwRgu7Ncw94EHLMIxnJC84LDpXFd3SWl6t0p/mWohCX+7FcbRsZv2VkTA/rAZxW0zFrpTFVLW9ckuZGstPbMvSe5HMdsvnyPemPICjoeuMHEA87QfbtUabrBYBoYz5NcOP0jDnkIuF+eCKuNcWj6XFawpBCu2OMYA8z6sfUk5JPqa7aAUpSgI3tDq62lvJOwzsHhXzdzwqD4sxA+tR/ZHSza2oEpHeuWmnc4GZJDuck9OPdz6LUVLYz6zOJLaVI7WzkzG8kXeLcTjILqNy5SPoG6Ek4z5ctxps02omy1G7V4VjSZIUQQi5JJ494l0QjJXdycccZrPnxSyVFbF2Kahbe5Jy9vLMHhpHiDbXuI4naBCem6QDHXjIyOas0bggMpBBAIIOQQehBHUV7paxiMRhEEW3aECjZtx7oUDG3Hl0rPtOhvYZrnS7JOFYPFPIwKW0Ey56e87K4dVXHlk8CqMmjpLgLYajn3ioHtNqFo8tvZxMbeOadY9oIGO+c4GPIEkfSv2t27P8AZ6G0t44EG4IMbnALMxJLOSfMsSfrX7W9KkZGS1KUqQKUpQClKUAqq9ruyhnZLm0ZYb2LO12HglU9YZtvLIfXqp5FWqlQ0mqYTozv+Wb1PDNpdzv6foGhljPxDbwQD8RxQaTqOoZSVTYWp4YB1e5lHmoK5SFTyM8tx6GtEpVMdNji7oteabVWZrq1jNaahCbawlltobTuIFhMYUO0gLFmdwVG1QMnJJJPNdkehavKDcNdR2833LQKJIAv7Mze87njLr0wcZzV+pV5UZzpMd5c6nb/AGy0eBbSKaTcrb4ZJXKopRh+4WYK3iGTXb2lwNZsTIPC0FwkJxwJvAW58iYgR8eRV5qM1/Qbe9jEdzHvVWDrhmUqwzhgyEMDgnofOgOa8tVkjeN1yjqyMD5qwII+oNUHtF2D0pbZ41eO0YptD9+VBI5XvA74kG4AnIz6EcVaj7MNLPvW7N8HnuGH4NIQa/Lvs5olkoaaCyiB90ziPk/DvOSflQFO0Dsld32lwNBqM0aSICYZgGGQSDH3iFZViJBAGThcDmpnTDeWEawtpX6NBw2nyI6k+Z2SlZM/FiSfU1Kt7RrLGyzWW7ZcKEtYXKjyA3ECNVHrngV82PbC6jmiS/tUgjuGCRvFL3ndyH3YZuAMtg4ZeM4HqQBx/wClcnX+TNS/6BP/ADaDtlGP6S1v4vjJaS4/FA1aFSgM+t+3umvx9rjU+koeM/8A5VWufvpNXZoLZmSxBKz3Q4M2ODBb56g9Gk6YzjPnok9ujjDorD0YA/419RRqoCqAoHQAAAfICgPOws44Y0iiUJGgCqq9AB5Vy63oVteIEuYUlUcgOMlT6qeqn5VI0oCmf+zqGM/zS5u7ReT3cMuYsk5J2ShgOfTHWpbsx2YSzMz95JNNOytJNMVLttXaq+FQAqjoMeZ+k7SgFKUoBSlKAUpSgFKUoBSlKAUpSgFKUoBSlKAVm00cA1q7+2CMu0cBtDPtx3YUh1j38bu9ySBz4q0mo/WdEt7tNlzDHKvOBIoO3IwSp6qfiMGgOcDHHkPKqVrjTarLNp0MfdRwvEbi4dlDoMrIvcouW3MF4c4HBr81G6k0NgspkubCQ4hOVaeB/KA72HeRn7rZyuMHgAmd7E2Nw1xc3s8SwCdIkji3h32x78O5XwgsGHAJxQFxpSlAKUpQClKUApSlAKUpQH//2Q=="/>
          <p:cNvSpPr>
            <a:spLocks noChangeAspect="1" noChangeArrowheads="1"/>
          </p:cNvSpPr>
          <p:nvPr/>
        </p:nvSpPr>
        <p:spPr bwMode="auto">
          <a:xfrm>
            <a:off x="155575" y="-1790700"/>
            <a:ext cx="3295650" cy="3743325"/>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0116" name="Picture 4" descr="http://pixabay.com/static/uploads/photo/2013/07/13/12/11/caveman-159359_640.png"/>
          <p:cNvPicPr>
            <a:picLocks noChangeAspect="1" noChangeArrowheads="1"/>
          </p:cNvPicPr>
          <p:nvPr/>
        </p:nvPicPr>
        <p:blipFill>
          <a:blip r:embed="rId4" cstate="print">
            <a:duotone>
              <a:prstClr val="black"/>
              <a:srgbClr val="D9C3A5">
                <a:tint val="50000"/>
                <a:satMod val="180000"/>
              </a:srgbClr>
            </a:duotone>
            <a:lum bright="-20000" contrast="20000"/>
          </a:blip>
          <a:srcRect/>
          <a:stretch>
            <a:fillRect/>
          </a:stretch>
        </p:blipFill>
        <p:spPr bwMode="auto">
          <a:xfrm>
            <a:off x="228600" y="1295400"/>
            <a:ext cx="1945524" cy="2209800"/>
          </a:xfrm>
          <a:prstGeom prst="rect">
            <a:avLst/>
          </a:prstGeom>
          <a:noFill/>
          <a:effectLst>
            <a:outerShdw blurRad="76200" dir="13500000" sy="23000" kx="1200000" algn="br" rotWithShape="0">
              <a:prstClr val="black">
                <a:alpha val="20000"/>
              </a:prstClr>
            </a:outerShdw>
          </a:effectLst>
        </p:spPr>
      </p:pic>
      <p:pic>
        <p:nvPicPr>
          <p:cNvPr id="90118" name="Picture 6" descr="穴居人, 胡子, 男子, 基元, 思维, 俱乐部"/>
          <p:cNvPicPr>
            <a:picLocks noChangeAspect="1" noChangeArrowheads="1"/>
          </p:cNvPicPr>
          <p:nvPr/>
        </p:nvPicPr>
        <p:blipFill>
          <a:blip r:embed="rId5" cstate="print">
            <a:duotone>
              <a:prstClr val="black"/>
              <a:srgbClr val="D9C3A5">
                <a:tint val="50000"/>
                <a:satMod val="180000"/>
              </a:srgbClr>
            </a:duotone>
            <a:lum bright="-20000" contrast="20000"/>
          </a:blip>
          <a:srcRect/>
          <a:stretch>
            <a:fillRect/>
          </a:stretch>
        </p:blipFill>
        <p:spPr bwMode="auto">
          <a:xfrm>
            <a:off x="6019800" y="3505200"/>
            <a:ext cx="1495425" cy="2913166"/>
          </a:xfrm>
          <a:prstGeom prst="rect">
            <a:avLst/>
          </a:prstGeom>
          <a:noFill/>
          <a:effectLst>
            <a:outerShdw blurRad="76200" dir="18900000" sy="23000" kx="-1200000" algn="bl" rotWithShape="0">
              <a:prstClr val="black">
                <a:alpha val="20000"/>
              </a:prstClr>
            </a:outerShdw>
          </a:effectLst>
        </p:spPr>
      </p:pic>
      <p:pic>
        <p:nvPicPr>
          <p:cNvPr id="90120" name="Picture 8" descr="洞穴, 孔, 山, 条目"/>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1752600" y="533400"/>
            <a:ext cx="3379960" cy="2133600"/>
          </a:xfrm>
          <a:prstGeom prst="rect">
            <a:avLst/>
          </a:prstGeom>
          <a:noFill/>
        </p:spPr>
      </p:pic>
      <p:pic>
        <p:nvPicPr>
          <p:cNvPr id="90122" name="Picture 10" descr="http://upload.wikimedia.org/wikipedia/commons/3/3f/OracleShell.JPG"/>
          <p:cNvPicPr>
            <a:picLocks noChangeAspect="1" noChangeArrowheads="1"/>
          </p:cNvPicPr>
          <p:nvPr/>
        </p:nvPicPr>
        <p:blipFill>
          <a:blip r:embed="rId7" cstate="print"/>
          <a:srcRect/>
          <a:stretch>
            <a:fillRect/>
          </a:stretch>
        </p:blipFill>
        <p:spPr bwMode="auto">
          <a:xfrm>
            <a:off x="2971800" y="2701964"/>
            <a:ext cx="2505075" cy="3860762"/>
          </a:xfrm>
          <a:prstGeom prst="rect">
            <a:avLst/>
          </a:prstGeom>
          <a:ln>
            <a:noFill/>
          </a:ln>
          <a:effectLst>
            <a:outerShdw blurRad="292100" dist="139700" dir="2700000" algn="tl" rotWithShape="0">
              <a:srgbClr val="333333">
                <a:alpha val="65000"/>
              </a:srgbClr>
            </a:outerShdw>
          </a:effectLst>
        </p:spPr>
      </p:pic>
      <p:sp>
        <p:nvSpPr>
          <p:cNvPr id="9" name="Cloud Callout 8"/>
          <p:cNvSpPr/>
          <p:nvPr/>
        </p:nvSpPr>
        <p:spPr>
          <a:xfrm>
            <a:off x="6172200" y="1066800"/>
            <a:ext cx="2971800" cy="2362200"/>
          </a:xfrm>
          <a:prstGeom prst="cloudCallout">
            <a:avLst>
              <a:gd name="adj1" fmla="val -34402"/>
              <a:gd name="adj2" fmla="val 63246"/>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629400" y="1371600"/>
            <a:ext cx="2514600" cy="1569660"/>
          </a:xfrm>
          <a:prstGeom prst="rect">
            <a:avLst/>
          </a:prstGeom>
          <a:noFill/>
        </p:spPr>
        <p:txBody>
          <a:bodyPr wrap="square" rtlCol="0">
            <a:spAutoFit/>
          </a:bodyPr>
          <a:lstStyle/>
          <a:p>
            <a:r>
              <a:rPr lang="zh-CN" altLang="en-US" sz="2400" dirty="0" smtClean="0">
                <a:solidFill>
                  <a:prstClr val="black"/>
                </a:solidFill>
                <a:latin typeface="Adobe Fangsong Std R" pitchFamily="18" charset="-128"/>
                <a:ea typeface="Adobe Fangsong Std R" pitchFamily="18" charset="-128"/>
              </a:rPr>
              <a:t>嗯！去年我怎麽找到石洞的呢？</a:t>
            </a:r>
            <a:r>
              <a:rPr lang="zh-CN" altLang="en-US" sz="2400" b="1" dirty="0" smtClean="0">
                <a:solidFill>
                  <a:srgbClr val="FF0000"/>
                </a:solidFill>
                <a:latin typeface="Adobe Fangsong Std R" pitchFamily="18" charset="-128"/>
                <a:ea typeface="Adobe Fangsong Std R" pitchFamily="18" charset="-128"/>
              </a:rPr>
              <a:t>对了！我写下来了！</a:t>
            </a:r>
            <a:endParaRPr lang="zh-CN" altLang="en-US" sz="2400" b="1" dirty="0">
              <a:solidFill>
                <a:srgbClr val="FF0000"/>
              </a:solidFill>
              <a:latin typeface="Adobe Fangsong Std R" pitchFamily="18" charset="-128"/>
              <a:ea typeface="Adobe Fangsong Std R" pitchFamily="18" charset="-128"/>
            </a:endParaRPr>
          </a:p>
        </p:txBody>
      </p:sp>
      <p:sp>
        <p:nvSpPr>
          <p:cNvPr id="12" name="TextBox 11"/>
          <p:cNvSpPr txBox="1"/>
          <p:nvPr/>
        </p:nvSpPr>
        <p:spPr>
          <a:xfrm>
            <a:off x="304800" y="228600"/>
            <a:ext cx="2286000" cy="523220"/>
          </a:xfrm>
          <a:prstGeom prst="rect">
            <a:avLst/>
          </a:prstGeom>
          <a:solidFill>
            <a:srgbClr val="FFFF00"/>
          </a:solidFill>
          <a:ln>
            <a:solidFill>
              <a:schemeClr val="tx1"/>
            </a:solidFill>
          </a:ln>
        </p:spPr>
        <p:txBody>
          <a:bodyPr wrap="square" rtlCol="0">
            <a:spAutoFit/>
          </a:bodyPr>
          <a:lstStyle/>
          <a:p>
            <a:pPr algn="ctr"/>
            <a:r>
              <a:rPr lang="zh-TW" altLang="en-US" sz="2800" dirty="0" smtClean="0">
                <a:solidFill>
                  <a:prstClr val="black"/>
                </a:solidFill>
                <a:latin typeface="Adobe Kaiti Std R" pitchFamily="18" charset="-128"/>
                <a:ea typeface="Adobe Kaiti Std R" pitchFamily="18" charset="-128"/>
              </a:rPr>
              <a:t>写字的好处</a:t>
            </a:r>
            <a:endParaRPr lang="en-US" sz="2800"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176818897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1000" autoRev="1" fill="hold">
                                          <p:stCondLst>
                                            <p:cond delay="0"/>
                                          </p:stCondLst>
                                        </p:cTn>
                                        <p:tgtEl>
                                          <p:spTgt spid="10"/>
                                        </p:tgtEl>
                                        <p:attrNameLst>
                                          <p:attrName>ppt_w</p:attrName>
                                        </p:attrNameLst>
                                      </p:cBhvr>
                                    </p:anim>
                                    <p:anim by="(#ppt_w*0.50)" calcmode="lin" valueType="num">
                                      <p:cBhvr>
                                        <p:cTn id="8" dur="1000" decel="50000" autoRev="1" fill="hold">
                                          <p:stCondLst>
                                            <p:cond delay="0"/>
                                          </p:stCondLst>
                                        </p:cTn>
                                        <p:tgtEl>
                                          <p:spTgt spid="10"/>
                                        </p:tgtEl>
                                        <p:attrNameLst>
                                          <p:attrName>ppt_x</p:attrName>
                                        </p:attrNameLst>
                                      </p:cBhvr>
                                    </p:anim>
                                    <p:anim from="(-#ppt_h/2)" to="(#ppt_y)" calcmode="lin" valueType="num">
                                      <p:cBhvr>
                                        <p:cTn id="9" dur="2000" fill="hold">
                                          <p:stCondLst>
                                            <p:cond delay="0"/>
                                          </p:stCondLst>
                                        </p:cTn>
                                        <p:tgtEl>
                                          <p:spTgt spid="10"/>
                                        </p:tgtEl>
                                        <p:attrNameLst>
                                          <p:attrName>ppt_y</p:attrName>
                                        </p:attrNameLst>
                                      </p:cBhvr>
                                    </p:anim>
                                    <p:animRot by="21600000">
                                      <p:cBhvr>
                                        <p:cTn id="10" dur="2000" fill="hold">
                                          <p:stCondLst>
                                            <p:cond delay="0"/>
                                          </p:stCondLst>
                                        </p:cTn>
                                        <p:tgtEl>
                                          <p:spTgt spid="10"/>
                                        </p:tgtEl>
                                        <p:attrNameLst>
                                          <p:attrName>r</p:attrName>
                                        </p:attrNameLst>
                                      </p:cBhvr>
                                    </p:animRot>
                                  </p:childTnLst>
                                </p:cTn>
                              </p:par>
                            </p:childTnLst>
                          </p:cTn>
                        </p:par>
                        <p:par>
                          <p:cTn id="11" fill="hold">
                            <p:stCondLst>
                              <p:cond delay="6400"/>
                            </p:stCondLst>
                            <p:childTnLst>
                              <p:par>
                                <p:cTn id="12" presetID="23" presetClass="entr" presetSubtype="16" fill="hold" nodeType="afterEffect">
                                  <p:stCondLst>
                                    <p:cond delay="2000"/>
                                  </p:stCondLst>
                                  <p:childTnLst>
                                    <p:set>
                                      <p:cBhvr>
                                        <p:cTn id="13" dur="1" fill="hold">
                                          <p:stCondLst>
                                            <p:cond delay="0"/>
                                          </p:stCondLst>
                                        </p:cTn>
                                        <p:tgtEl>
                                          <p:spTgt spid="90122"/>
                                        </p:tgtEl>
                                        <p:attrNameLst>
                                          <p:attrName>style.visibility</p:attrName>
                                        </p:attrNameLst>
                                      </p:cBhvr>
                                      <p:to>
                                        <p:strVal val="visible"/>
                                      </p:to>
                                    </p:set>
                                    <p:anim calcmode="lin" valueType="num">
                                      <p:cBhvr>
                                        <p:cTn id="14" dur="2000" fill="hold"/>
                                        <p:tgtEl>
                                          <p:spTgt spid="90122"/>
                                        </p:tgtEl>
                                        <p:attrNameLst>
                                          <p:attrName>ppt_w</p:attrName>
                                        </p:attrNameLst>
                                      </p:cBhvr>
                                      <p:tavLst>
                                        <p:tav tm="0">
                                          <p:val>
                                            <p:fltVal val="0"/>
                                          </p:val>
                                        </p:tav>
                                        <p:tav tm="100000">
                                          <p:val>
                                            <p:strVal val="#ppt_w"/>
                                          </p:val>
                                        </p:tav>
                                      </p:tavLst>
                                    </p:anim>
                                    <p:anim calcmode="lin" valueType="num">
                                      <p:cBhvr>
                                        <p:cTn id="15" dur="2000" fill="hold"/>
                                        <p:tgtEl>
                                          <p:spTgt spid="90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http://upload.wikimedia.org/wikipedia/commons/4/44/Caveman_1.jpg"/>
          <p:cNvPicPr>
            <a:picLocks noChangeAspect="1" noChangeArrowheads="1"/>
          </p:cNvPicPr>
          <p:nvPr/>
        </p:nvPicPr>
        <p:blipFill>
          <a:blip r:embed="rId4" cstate="print">
            <a:lum bright="-20000" contrast="40000"/>
          </a:blip>
          <a:stretch>
            <a:fillRect/>
          </a:stretch>
        </p:blipFill>
        <p:spPr bwMode="auto">
          <a:xfrm>
            <a:off x="6629400" y="-228600"/>
            <a:ext cx="2819400" cy="2999471"/>
          </a:xfrm>
          <a:prstGeom prst="cloud">
            <a:avLst/>
          </a:prstGeom>
          <a:noFill/>
          <a:ln>
            <a:noFill/>
          </a:ln>
          <a:effectLst>
            <a:outerShdw blurRad="50800" dist="38100" dir="2700000" algn="tl" rotWithShape="0">
              <a:prstClr val="black">
                <a:alpha val="40000"/>
              </a:prstClr>
            </a:outerShdw>
          </a:effectLst>
        </p:spPr>
      </p:pic>
      <p:pic>
        <p:nvPicPr>
          <p:cNvPr id="2" name="Picture 6" descr="穴居人, 胡子, 男子, 基元, 思维, 俱乐部"/>
          <p:cNvPicPr>
            <a:picLocks noChangeAspect="1" noChangeArrowheads="1"/>
          </p:cNvPicPr>
          <p:nvPr/>
        </p:nvPicPr>
        <p:blipFill>
          <a:blip r:embed="rId5" cstate="print">
            <a:duotone>
              <a:prstClr val="black"/>
              <a:srgbClr val="D9C3A5">
                <a:tint val="50000"/>
                <a:satMod val="180000"/>
              </a:srgbClr>
            </a:duotone>
            <a:lum bright="-10000" contrast="20000"/>
          </a:blip>
          <a:srcRect/>
          <a:stretch>
            <a:fillRect/>
          </a:stretch>
        </p:blipFill>
        <p:spPr bwMode="auto">
          <a:xfrm>
            <a:off x="685800" y="3429000"/>
            <a:ext cx="1495425" cy="2913166"/>
          </a:xfrm>
          <a:prstGeom prst="rect">
            <a:avLst/>
          </a:prstGeom>
          <a:noFill/>
          <a:effectLst>
            <a:outerShdw blurRad="76200" dir="18900000" sy="23000" kx="-1200000" algn="bl" rotWithShape="0">
              <a:prstClr val="black">
                <a:alpha val="20000"/>
              </a:prstClr>
            </a:outerShdw>
          </a:effectLst>
        </p:spPr>
      </p:pic>
      <p:sp>
        <p:nvSpPr>
          <p:cNvPr id="3" name="Cloud Callout 2"/>
          <p:cNvSpPr/>
          <p:nvPr/>
        </p:nvSpPr>
        <p:spPr>
          <a:xfrm>
            <a:off x="914400" y="914400"/>
            <a:ext cx="2971800" cy="2362200"/>
          </a:xfrm>
          <a:prstGeom prst="cloudCallout">
            <a:avLst>
              <a:gd name="adj1" fmla="val -34402"/>
              <a:gd name="adj2" fmla="val 63246"/>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219200" y="1295400"/>
            <a:ext cx="2514600" cy="1569660"/>
          </a:xfrm>
          <a:prstGeom prst="rect">
            <a:avLst/>
          </a:prstGeom>
          <a:noFill/>
        </p:spPr>
        <p:txBody>
          <a:bodyPr wrap="square" rtlCol="0">
            <a:spAutoFit/>
          </a:bodyPr>
          <a:lstStyle/>
          <a:p>
            <a:r>
              <a:rPr lang="zh-CN" altLang="en-US" sz="2400" b="1" dirty="0" smtClean="0">
                <a:solidFill>
                  <a:prstClr val="black"/>
                </a:solidFill>
                <a:latin typeface="Adobe Fangsong Std R" pitchFamily="18" charset="-128"/>
                <a:ea typeface="Adobe Fangsong Std R" pitchFamily="18" charset="-128"/>
              </a:rPr>
              <a:t>嗯！住在山下的弟弟，不知道他过得好不好！</a:t>
            </a:r>
            <a:r>
              <a:rPr lang="zh-CN" altLang="en-US" sz="2400" b="1" dirty="0" smtClean="0">
                <a:solidFill>
                  <a:srgbClr val="FF0000"/>
                </a:solidFill>
                <a:latin typeface="Adobe Fangsong Std R" pitchFamily="18" charset="-128"/>
                <a:ea typeface="Adobe Fangsong Std R" pitchFamily="18" charset="-128"/>
              </a:rPr>
              <a:t>我来写信给他吧！</a:t>
            </a:r>
            <a:endParaRPr lang="en-US" sz="2400" b="1" dirty="0">
              <a:solidFill>
                <a:srgbClr val="FF0000"/>
              </a:solidFill>
              <a:latin typeface="Adobe Fangsong Std R" pitchFamily="18" charset="-128"/>
              <a:ea typeface="Adobe Fangsong Std R" pitchFamily="18" charset="-128"/>
            </a:endParaRPr>
          </a:p>
        </p:txBody>
      </p:sp>
      <p:pic>
        <p:nvPicPr>
          <p:cNvPr id="91138" name="Picture 2" descr="http://upload.wikimedia.org/wikipedia/commons/c/ce/Zhou-inscription.png"/>
          <p:cNvPicPr>
            <a:picLocks noChangeAspect="1" noChangeArrowheads="1"/>
          </p:cNvPicPr>
          <p:nvPr/>
        </p:nvPicPr>
        <p:blipFill>
          <a:blip r:embed="rId6" cstate="print"/>
          <a:srcRect/>
          <a:stretch>
            <a:fillRect/>
          </a:stretch>
        </p:blipFill>
        <p:spPr bwMode="auto">
          <a:xfrm>
            <a:off x="4038600" y="2209800"/>
            <a:ext cx="3276600" cy="42639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Cloud Callout 7"/>
          <p:cNvSpPr/>
          <p:nvPr/>
        </p:nvSpPr>
        <p:spPr>
          <a:xfrm>
            <a:off x="4800600" y="0"/>
            <a:ext cx="2514600" cy="1676400"/>
          </a:xfrm>
          <a:prstGeom prst="cloudCallout">
            <a:avLst>
              <a:gd name="adj1" fmla="val 67972"/>
              <a:gd name="adj2" fmla="val -36329"/>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5029200" y="381000"/>
            <a:ext cx="2133600" cy="830997"/>
          </a:xfrm>
          <a:prstGeom prst="rect">
            <a:avLst/>
          </a:prstGeom>
          <a:noFill/>
        </p:spPr>
        <p:txBody>
          <a:bodyPr wrap="square" rtlCol="0">
            <a:spAutoFit/>
          </a:bodyPr>
          <a:lstStyle/>
          <a:p>
            <a:r>
              <a:rPr lang="zh-CN" altLang="en-US" sz="2400" b="1" dirty="0" smtClean="0">
                <a:solidFill>
                  <a:prstClr val="black"/>
                </a:solidFill>
                <a:latin typeface="Adobe Fangsong Std R" pitchFamily="18" charset="-128"/>
                <a:ea typeface="Adobe Fangsong Std R" pitchFamily="18" charset="-128"/>
              </a:rPr>
              <a:t>哥哥，我很好，谢谢！</a:t>
            </a:r>
            <a:endParaRPr lang="zh-CN" altLang="en-US" sz="2400" b="1" dirty="0">
              <a:solidFill>
                <a:prstClr val="black"/>
              </a:solidFill>
              <a:latin typeface="Adobe Fangsong Std R" pitchFamily="18" charset="-128"/>
              <a:ea typeface="Adobe Fangsong Std R" pitchFamily="18" charset="-128"/>
            </a:endParaRPr>
          </a:p>
        </p:txBody>
      </p:sp>
      <p:sp>
        <p:nvSpPr>
          <p:cNvPr id="10" name="TextBox 9"/>
          <p:cNvSpPr txBox="1"/>
          <p:nvPr/>
        </p:nvSpPr>
        <p:spPr>
          <a:xfrm>
            <a:off x="5257800" y="6553200"/>
            <a:ext cx="3886200" cy="338554"/>
          </a:xfrm>
          <a:prstGeom prst="rect">
            <a:avLst/>
          </a:prstGeom>
          <a:solidFill>
            <a:srgbClr val="FFFF00"/>
          </a:solidFill>
          <a:ln>
            <a:solidFill>
              <a:schemeClr val="tx1"/>
            </a:solidFill>
          </a:ln>
        </p:spPr>
        <p:txBody>
          <a:bodyPr wrap="square" rtlCol="0">
            <a:spAutoFit/>
          </a:bodyPr>
          <a:lstStyle/>
          <a:p>
            <a:pPr algn="ctr"/>
            <a:r>
              <a:rPr lang="zh-CN" altLang="en-US" sz="1600" dirty="0" smtClean="0">
                <a:solidFill>
                  <a:prstClr val="black"/>
                </a:solidFill>
              </a:rPr>
              <a:t>活动：请同学写甲骨文字条，互猜内容</a:t>
            </a:r>
            <a:endParaRPr lang="en-US" sz="1600" dirty="0">
              <a:solidFill>
                <a:prstClr val="black"/>
              </a:solidFill>
            </a:endParaRPr>
          </a:p>
        </p:txBody>
      </p:sp>
      <p:sp>
        <p:nvSpPr>
          <p:cNvPr id="11" name="TextBox 10"/>
          <p:cNvSpPr txBox="1"/>
          <p:nvPr/>
        </p:nvSpPr>
        <p:spPr>
          <a:xfrm>
            <a:off x="304800" y="228600"/>
            <a:ext cx="2286000" cy="523220"/>
          </a:xfrm>
          <a:prstGeom prst="rect">
            <a:avLst/>
          </a:prstGeom>
          <a:solidFill>
            <a:srgbClr val="FFFF00"/>
          </a:solidFill>
          <a:ln>
            <a:solidFill>
              <a:schemeClr val="tx1"/>
            </a:solidFill>
          </a:ln>
        </p:spPr>
        <p:txBody>
          <a:bodyPr wrap="square" rtlCol="0">
            <a:spAutoFit/>
          </a:bodyPr>
          <a:lstStyle/>
          <a:p>
            <a:pPr algn="ctr"/>
            <a:r>
              <a:rPr lang="zh-TW" altLang="en-US" sz="2800" dirty="0" smtClean="0">
                <a:solidFill>
                  <a:prstClr val="black"/>
                </a:solidFill>
                <a:latin typeface="Adobe Kaiti Std R" pitchFamily="18" charset="-128"/>
                <a:ea typeface="Adobe Kaiti Std R" pitchFamily="18" charset="-128"/>
              </a:rPr>
              <a:t>写字的好处</a:t>
            </a:r>
            <a:endParaRPr lang="en-US" sz="2800"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226060773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000" autoRev="1" fill="hold">
                                          <p:stCondLst>
                                            <p:cond delay="0"/>
                                          </p:stCondLst>
                                        </p:cTn>
                                        <p:tgtEl>
                                          <p:spTgt spid="4"/>
                                        </p:tgtEl>
                                        <p:attrNameLst>
                                          <p:attrName>ppt_w</p:attrName>
                                        </p:attrNameLst>
                                      </p:cBhvr>
                                    </p:anim>
                                    <p:anim by="(#ppt_w*0.50)" calcmode="lin" valueType="num">
                                      <p:cBhvr>
                                        <p:cTn id="8" dur="1000" decel="50000" autoRev="1" fill="hold">
                                          <p:stCondLst>
                                            <p:cond delay="0"/>
                                          </p:stCondLst>
                                        </p:cTn>
                                        <p:tgtEl>
                                          <p:spTgt spid="4"/>
                                        </p:tgtEl>
                                        <p:attrNameLst>
                                          <p:attrName>ppt_x</p:attrName>
                                        </p:attrNameLst>
                                      </p:cBhvr>
                                    </p:anim>
                                    <p:anim from="(-#ppt_h/2)" to="(#ppt_y)" calcmode="lin" valueType="num">
                                      <p:cBhvr>
                                        <p:cTn id="9" dur="2000" fill="hold">
                                          <p:stCondLst>
                                            <p:cond delay="0"/>
                                          </p:stCondLst>
                                        </p:cTn>
                                        <p:tgtEl>
                                          <p:spTgt spid="4"/>
                                        </p:tgtEl>
                                        <p:attrNameLst>
                                          <p:attrName>ppt_y</p:attrName>
                                        </p:attrNameLst>
                                      </p:cBhvr>
                                    </p:anim>
                                    <p:animRot by="21600000">
                                      <p:cBhvr>
                                        <p:cTn id="10" dur="2000" fill="hold">
                                          <p:stCondLst>
                                            <p:cond delay="0"/>
                                          </p:stCondLst>
                                        </p:cTn>
                                        <p:tgtEl>
                                          <p:spTgt spid="4"/>
                                        </p:tgtEl>
                                        <p:attrNameLst>
                                          <p:attrName>r</p:attrName>
                                        </p:attrNameLst>
                                      </p:cBhvr>
                                    </p:animRot>
                                  </p:childTnLst>
                                </p:cTn>
                              </p:par>
                            </p:childTnLst>
                          </p:cTn>
                        </p:par>
                        <p:par>
                          <p:cTn id="11" fill="hold">
                            <p:stCondLst>
                              <p:cond delay="7400"/>
                            </p:stCondLst>
                            <p:childTnLst>
                              <p:par>
                                <p:cTn id="12" presetID="23" presetClass="entr" presetSubtype="16" fill="hold" nodeType="afterEffect">
                                  <p:stCondLst>
                                    <p:cond delay="0"/>
                                  </p:stCondLst>
                                  <p:childTnLst>
                                    <p:set>
                                      <p:cBhvr>
                                        <p:cTn id="13" dur="1" fill="hold">
                                          <p:stCondLst>
                                            <p:cond delay="0"/>
                                          </p:stCondLst>
                                        </p:cTn>
                                        <p:tgtEl>
                                          <p:spTgt spid="91138"/>
                                        </p:tgtEl>
                                        <p:attrNameLst>
                                          <p:attrName>style.visibility</p:attrName>
                                        </p:attrNameLst>
                                      </p:cBhvr>
                                      <p:to>
                                        <p:strVal val="visible"/>
                                      </p:to>
                                    </p:set>
                                    <p:anim calcmode="lin" valueType="num">
                                      <p:cBhvr>
                                        <p:cTn id="14" dur="3000" fill="hold"/>
                                        <p:tgtEl>
                                          <p:spTgt spid="91138"/>
                                        </p:tgtEl>
                                        <p:attrNameLst>
                                          <p:attrName>ppt_w</p:attrName>
                                        </p:attrNameLst>
                                      </p:cBhvr>
                                      <p:tavLst>
                                        <p:tav tm="0">
                                          <p:val>
                                            <p:fltVal val="0"/>
                                          </p:val>
                                        </p:tav>
                                        <p:tav tm="100000">
                                          <p:val>
                                            <p:strVal val="#ppt_w"/>
                                          </p:val>
                                        </p:tav>
                                      </p:tavLst>
                                    </p:anim>
                                    <p:anim calcmode="lin" valueType="num">
                                      <p:cBhvr>
                                        <p:cTn id="15" dur="3000" fill="hold"/>
                                        <p:tgtEl>
                                          <p:spTgt spid="91138"/>
                                        </p:tgtEl>
                                        <p:attrNameLst>
                                          <p:attrName>ppt_h</p:attrName>
                                        </p:attrNameLst>
                                      </p:cBhvr>
                                      <p:tavLst>
                                        <p:tav tm="0">
                                          <p:val>
                                            <p:fltVal val="0"/>
                                          </p:val>
                                        </p:tav>
                                        <p:tav tm="100000">
                                          <p:val>
                                            <p:strVal val="#ppt_h"/>
                                          </p:val>
                                        </p:tav>
                                      </p:tavLst>
                                    </p:anim>
                                  </p:childTnLst>
                                </p:cTn>
                              </p:par>
                              <p:par>
                                <p:cTn id="16" presetID="53" presetClass="exit" presetSubtype="0" fill="hold" nodeType="withEffect">
                                  <p:stCondLst>
                                    <p:cond delay="6000"/>
                                  </p:stCondLst>
                                  <p:childTnLst>
                                    <p:anim calcmode="lin" valueType="num">
                                      <p:cBhvr>
                                        <p:cTn id="17" dur="3000"/>
                                        <p:tgtEl>
                                          <p:spTgt spid="91138"/>
                                        </p:tgtEl>
                                        <p:attrNameLst>
                                          <p:attrName>ppt_w</p:attrName>
                                        </p:attrNameLst>
                                      </p:cBhvr>
                                      <p:tavLst>
                                        <p:tav tm="0">
                                          <p:val>
                                            <p:strVal val="ppt_w"/>
                                          </p:val>
                                        </p:tav>
                                        <p:tav tm="100000">
                                          <p:val>
                                            <p:fltVal val="0"/>
                                          </p:val>
                                        </p:tav>
                                      </p:tavLst>
                                    </p:anim>
                                    <p:anim calcmode="lin" valueType="num">
                                      <p:cBhvr>
                                        <p:cTn id="18" dur="3000"/>
                                        <p:tgtEl>
                                          <p:spTgt spid="91138"/>
                                        </p:tgtEl>
                                        <p:attrNameLst>
                                          <p:attrName>ppt_h</p:attrName>
                                        </p:attrNameLst>
                                      </p:cBhvr>
                                      <p:tavLst>
                                        <p:tav tm="0">
                                          <p:val>
                                            <p:strVal val="ppt_h"/>
                                          </p:val>
                                        </p:tav>
                                        <p:tav tm="100000">
                                          <p:val>
                                            <p:fltVal val="0"/>
                                          </p:val>
                                        </p:tav>
                                      </p:tavLst>
                                    </p:anim>
                                    <p:animEffect transition="out" filter="fade">
                                      <p:cBhvr>
                                        <p:cTn id="19" dur="3000"/>
                                        <p:tgtEl>
                                          <p:spTgt spid="91138"/>
                                        </p:tgtEl>
                                      </p:cBhvr>
                                    </p:animEffect>
                                    <p:set>
                                      <p:cBhvr>
                                        <p:cTn id="20" dur="1" fill="hold">
                                          <p:stCondLst>
                                            <p:cond delay="2999"/>
                                          </p:stCondLst>
                                        </p:cTn>
                                        <p:tgtEl>
                                          <p:spTgt spid="91138"/>
                                        </p:tgtEl>
                                        <p:attrNameLst>
                                          <p:attrName>style.visibility</p:attrName>
                                        </p:attrNameLst>
                                      </p:cBhvr>
                                      <p:to>
                                        <p:strVal val="hidden"/>
                                      </p:to>
                                    </p:set>
                                  </p:childTnLst>
                                </p:cTn>
                              </p:par>
                              <p:par>
                                <p:cTn id="21" presetID="2" presetClass="exit" presetSubtype="3" fill="hold" nodeType="withEffect">
                                  <p:stCondLst>
                                    <p:cond delay="6000"/>
                                  </p:stCondLst>
                                  <p:childTnLst>
                                    <p:anim calcmode="lin" valueType="num">
                                      <p:cBhvr additive="base">
                                        <p:cTn id="22" dur="3000"/>
                                        <p:tgtEl>
                                          <p:spTgt spid="91138"/>
                                        </p:tgtEl>
                                        <p:attrNameLst>
                                          <p:attrName>ppt_x</p:attrName>
                                        </p:attrNameLst>
                                      </p:cBhvr>
                                      <p:tavLst>
                                        <p:tav tm="0">
                                          <p:val>
                                            <p:strVal val="ppt_x"/>
                                          </p:val>
                                        </p:tav>
                                        <p:tav tm="100000">
                                          <p:val>
                                            <p:strVal val="1+ppt_w/2"/>
                                          </p:val>
                                        </p:tav>
                                      </p:tavLst>
                                    </p:anim>
                                    <p:anim calcmode="lin" valueType="num">
                                      <p:cBhvr additive="base">
                                        <p:cTn id="23" dur="3000"/>
                                        <p:tgtEl>
                                          <p:spTgt spid="91138"/>
                                        </p:tgtEl>
                                        <p:attrNameLst>
                                          <p:attrName>ppt_y</p:attrName>
                                        </p:attrNameLst>
                                      </p:cBhvr>
                                      <p:tavLst>
                                        <p:tav tm="0">
                                          <p:val>
                                            <p:strVal val="ppt_y"/>
                                          </p:val>
                                        </p:tav>
                                        <p:tav tm="100000">
                                          <p:val>
                                            <p:strVal val="0-ppt_h/2"/>
                                          </p:val>
                                        </p:tav>
                                      </p:tavLst>
                                    </p:anim>
                                    <p:set>
                                      <p:cBhvr>
                                        <p:cTn id="24" dur="1" fill="hold">
                                          <p:stCondLst>
                                            <p:cond delay="2999"/>
                                          </p:stCondLst>
                                        </p:cTn>
                                        <p:tgtEl>
                                          <p:spTgt spid="91138"/>
                                        </p:tgtEl>
                                        <p:attrNameLst>
                                          <p:attrName>style.visibility</p:attrName>
                                        </p:attrNameLst>
                                      </p:cBhvr>
                                      <p:to>
                                        <p:strVal val="hidden"/>
                                      </p:to>
                                    </p:set>
                                  </p:childTnLst>
                                </p:cTn>
                              </p:par>
                            </p:childTnLst>
                          </p:cTn>
                        </p:par>
                        <p:par>
                          <p:cTn id="25" fill="hold">
                            <p:stCondLst>
                              <p:cond delay="164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by="(-#ppt_w*2)" calcmode="lin" valueType="num">
                                      <p:cBhvr rctx="PPT">
                                        <p:cTn id="28" dur="500" autoRev="1" fill="hold">
                                          <p:stCondLst>
                                            <p:cond delay="0"/>
                                          </p:stCondLst>
                                        </p:cTn>
                                        <p:tgtEl>
                                          <p:spTgt spid="9"/>
                                        </p:tgtEl>
                                        <p:attrNameLst>
                                          <p:attrName>ppt_w</p:attrName>
                                        </p:attrNameLst>
                                      </p:cBhvr>
                                    </p:anim>
                                    <p:anim by="(#ppt_w*0.50)" calcmode="lin" valueType="num">
                                      <p:cBhvr>
                                        <p:cTn id="29" dur="500" decel="50000" autoRev="1" fill="hold">
                                          <p:stCondLst>
                                            <p:cond delay="0"/>
                                          </p:stCondLst>
                                        </p:cTn>
                                        <p:tgtEl>
                                          <p:spTgt spid="9"/>
                                        </p:tgtEl>
                                        <p:attrNameLst>
                                          <p:attrName>ppt_x</p:attrName>
                                        </p:attrNameLst>
                                      </p:cBhvr>
                                    </p:anim>
                                    <p:anim from="(-#ppt_h/2)" to="(#ppt_y)" calcmode="lin" valueType="num">
                                      <p:cBhvr>
                                        <p:cTn id="30" dur="1000" fill="hold">
                                          <p:stCondLst>
                                            <p:cond delay="0"/>
                                          </p:stCondLst>
                                        </p:cTn>
                                        <p:tgtEl>
                                          <p:spTgt spid="9"/>
                                        </p:tgtEl>
                                        <p:attrNameLst>
                                          <p:attrName>ppt_y</p:attrName>
                                        </p:attrNameLst>
                                      </p:cBhvr>
                                    </p:anim>
                                    <p:animRot by="21600000">
                                      <p:cBhvr>
                                        <p:cTn id="31"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09800" y="1371600"/>
            <a:ext cx="1143000" cy="1323439"/>
          </a:xfrm>
          <a:prstGeom prst="rect">
            <a:avLst/>
          </a:prstGeom>
          <a:noFill/>
        </p:spPr>
        <p:txBody>
          <a:bodyPr wrap="square" rtlCol="0">
            <a:spAutoFit/>
          </a:bodyPr>
          <a:lstStyle/>
          <a:p>
            <a:r>
              <a:rPr lang="zh-TW" altLang="en-US" sz="8000" b="1" dirty="0">
                <a:solidFill>
                  <a:srgbClr val="FF0000"/>
                </a:solidFill>
                <a:latin typeface="Adobe Kaiti Std R" pitchFamily="18" charset="-128"/>
                <a:ea typeface="Adobe Kaiti Std R" pitchFamily="18" charset="-128"/>
              </a:rPr>
              <a:t>口</a:t>
            </a:r>
            <a:endParaRPr lang="en-US" sz="8000" b="1" dirty="0">
              <a:solidFill>
                <a:srgbClr val="FF0000"/>
              </a:solidFill>
              <a:latin typeface="Adobe Kaiti Std R" pitchFamily="18" charset="-128"/>
              <a:ea typeface="Adobe Kaiti Std R" pitchFamily="18" charset="-128"/>
            </a:endParaRPr>
          </a:p>
        </p:txBody>
      </p:sp>
      <p:sp>
        <p:nvSpPr>
          <p:cNvPr id="14" name="TextBox 13"/>
          <p:cNvSpPr txBox="1"/>
          <p:nvPr/>
        </p:nvSpPr>
        <p:spPr>
          <a:xfrm>
            <a:off x="2743200" y="1066800"/>
            <a:ext cx="1143000" cy="1938992"/>
          </a:xfrm>
          <a:prstGeom prst="rect">
            <a:avLst/>
          </a:prstGeom>
          <a:noFill/>
        </p:spPr>
        <p:txBody>
          <a:bodyPr wrap="square" rtlCol="0">
            <a:spAutoFit/>
          </a:bodyPr>
          <a:lstStyle/>
          <a:p>
            <a:r>
              <a:rPr lang="zh-TW" altLang="en-US" sz="12000" b="1" dirty="0">
                <a:solidFill>
                  <a:prstClr val="black"/>
                </a:solidFill>
                <a:latin typeface="Adobe Kaiti Std R" pitchFamily="18" charset="-128"/>
                <a:ea typeface="Adobe Kaiti Std R" pitchFamily="18" charset="-128"/>
              </a:rPr>
              <a:t>交</a:t>
            </a:r>
            <a:endParaRPr lang="en-US" sz="12000" b="1" dirty="0">
              <a:solidFill>
                <a:prstClr val="black"/>
              </a:solidFill>
              <a:latin typeface="Adobe Kaiti Std R" pitchFamily="18" charset="-128"/>
              <a:ea typeface="Adobe Kaiti Std R" pitchFamily="18" charset="-128"/>
            </a:endParaRPr>
          </a:p>
        </p:txBody>
      </p:sp>
      <p:sp>
        <p:nvSpPr>
          <p:cNvPr id="15" name="TextBox 14"/>
          <p:cNvSpPr txBox="1"/>
          <p:nvPr/>
        </p:nvSpPr>
        <p:spPr>
          <a:xfrm>
            <a:off x="304800" y="3276600"/>
            <a:ext cx="6400800" cy="523220"/>
          </a:xfrm>
          <a:prstGeom prst="rect">
            <a:avLst/>
          </a:prstGeom>
          <a:solidFill>
            <a:srgbClr val="FFFF00"/>
          </a:solidFill>
          <a:ln>
            <a:solidFill>
              <a:schemeClr val="tx1"/>
            </a:solidFill>
          </a:ln>
        </p:spPr>
        <p:txBody>
          <a:bodyPr wrap="square" rtlCol="0">
            <a:spAutoFit/>
          </a:bodyPr>
          <a:lstStyle/>
          <a:p>
            <a:pPr algn="ctr"/>
            <a:r>
              <a:rPr lang="zh-TW" altLang="en-US" sz="2800" dirty="0" smtClean="0">
                <a:solidFill>
                  <a:prstClr val="black"/>
                </a:solidFill>
                <a:latin typeface="Adobe Kaiti Std R" pitchFamily="18" charset="-128"/>
                <a:ea typeface="Adobe Kaiti Std R" pitchFamily="18" charset="-128"/>
              </a:rPr>
              <a:t>形</a:t>
            </a:r>
            <a:r>
              <a:rPr lang="zh-CN" altLang="en-US" sz="2800" dirty="0" smtClean="0">
                <a:solidFill>
                  <a:prstClr val="black"/>
                </a:solidFill>
                <a:latin typeface="Adobe Kaiti Std R" pitchFamily="18" charset="-128"/>
                <a:ea typeface="Adobe Kaiti Std R" pitchFamily="18" charset="-128"/>
              </a:rPr>
              <a:t>声</a:t>
            </a:r>
            <a:r>
              <a:rPr lang="zh-TW" altLang="en-US" sz="2800" dirty="0" smtClean="0">
                <a:solidFill>
                  <a:prstClr val="black"/>
                </a:solidFill>
                <a:latin typeface="Adobe Kaiti Std R" pitchFamily="18" charset="-128"/>
                <a:ea typeface="Adobe Kaiti Std R" pitchFamily="18" charset="-128"/>
              </a:rPr>
              <a:t>字：</a:t>
            </a:r>
            <a:r>
              <a:rPr lang="zh-CN" altLang="en-US" sz="2800" dirty="0" smtClean="0">
                <a:solidFill>
                  <a:prstClr val="black"/>
                </a:solidFill>
                <a:latin typeface="Adobe Kaiti Std R" pitchFamily="18" charset="-128"/>
                <a:ea typeface="Adobe Kaiti Std R" pitchFamily="18" charset="-128"/>
              </a:rPr>
              <a:t> 交</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绞</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洨</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郊</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皎</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较</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校</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饺</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跤</a:t>
            </a:r>
            <a:endParaRPr lang="en-US" sz="2800" dirty="0">
              <a:solidFill>
                <a:prstClr val="black"/>
              </a:solidFill>
              <a:latin typeface="Adobe Kaiti Std R" pitchFamily="18" charset="-128"/>
              <a:ea typeface="Adobe Kaiti Std R" pitchFamily="18" charset="-128"/>
            </a:endParaRPr>
          </a:p>
        </p:txBody>
      </p:sp>
      <p:pic>
        <p:nvPicPr>
          <p:cNvPr id="6" name="Picture 2" descr="C:\Users\Meishing\Desktop\meizhou pics\31-6.png"/>
          <p:cNvPicPr>
            <a:picLocks noChangeAspect="1" noChangeArrowheads="1"/>
          </p:cNvPicPr>
          <p:nvPr/>
        </p:nvPicPr>
        <p:blipFill>
          <a:blip r:embed="rId4" cstate="print">
            <a:lum bright="-20000" contrast="40000"/>
          </a:blip>
          <a:srcRect l="17500" r="70000"/>
          <a:stretch>
            <a:fillRect/>
          </a:stretch>
        </p:blipFill>
        <p:spPr bwMode="auto">
          <a:xfrm>
            <a:off x="685800" y="1524000"/>
            <a:ext cx="1143000" cy="1048276"/>
          </a:xfrm>
          <a:prstGeom prst="rect">
            <a:avLst/>
          </a:prstGeom>
          <a:noFill/>
        </p:spPr>
      </p:pic>
    </p:spTree>
    <p:extLst>
      <p:ext uri="{BB962C8B-B14F-4D97-AF65-F5344CB8AC3E}">
        <p14:creationId xmlns:p14="http://schemas.microsoft.com/office/powerpoint/2010/main" xmlns="" val="393152590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2"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2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4"/>
                                        </p:tgtEl>
                                        <p:attrNameLst>
                                          <p:attrName>ppt_x</p:attrName>
                                          <p:attrName>ppt_y</p:attrName>
                                        </p:attrNameLst>
                                      </p:cBhvr>
                                    </p:animMotion>
                                    <p:animEffect transition="in" filter="fade">
                                      <p:cBhvr>
                                        <p:cTn id="14" dur="2000"/>
                                        <p:tgtEl>
                                          <p:spTgt spid="14"/>
                                        </p:tgtEl>
                                      </p:cBhvr>
                                    </p:animEffect>
                                  </p:childTnLst>
                                </p:cTn>
                              </p:par>
                            </p:childTnLst>
                          </p:cTn>
                        </p:par>
                        <p:par>
                          <p:cTn id="15" fill="hold">
                            <p:stCondLst>
                              <p:cond delay="4000"/>
                            </p:stCondLst>
                            <p:childTnLst>
                              <p:par>
                                <p:cTn id="16" presetID="35" presetClass="emph" presetSubtype="0" fill="hold" grpId="1" nodeType="afterEffect">
                                  <p:stCondLst>
                                    <p:cond delay="0"/>
                                  </p:stCondLst>
                                  <p:childTnLst>
                                    <p:anim calcmode="discrete" valueType="str">
                                      <p:cBhvr>
                                        <p:cTn id="17" dur="1000" fill="hold"/>
                                        <p:tgtEl>
                                          <p:spTgt spid="13"/>
                                        </p:tgtEl>
                                        <p:attrNameLst>
                                          <p:attrName>style.visibility</p:attrName>
                                        </p:attrNameLst>
                                      </p:cBhvr>
                                      <p:tavLst>
                                        <p:tav tm="0">
                                          <p:val>
                                            <p:strVal val="hidden"/>
                                          </p:val>
                                        </p:tav>
                                        <p:tav tm="50000">
                                          <p:val>
                                            <p:strVal val="visible"/>
                                          </p:val>
                                        </p:tav>
                                      </p:tavLst>
                                    </p:anim>
                                  </p:childTnLst>
                                </p:cTn>
                              </p:par>
                              <p:par>
                                <p:cTn id="18" presetID="35" presetClass="emph" presetSubtype="0" fill="hold" grpId="1" nodeType="withEffect">
                                  <p:stCondLst>
                                    <p:cond delay="0"/>
                                  </p:stCondLst>
                                  <p:childTnLst>
                                    <p:anim calcmode="discrete" valueType="str">
                                      <p:cBhvr>
                                        <p:cTn id="19"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ishing\Dropbox\meizhouhuayu\pics\31.34.png"/>
          <p:cNvPicPr>
            <a:picLocks noChangeAspect="1" noChangeArrowheads="1"/>
          </p:cNvPicPr>
          <p:nvPr/>
        </p:nvPicPr>
        <p:blipFill>
          <a:blip r:embed="rId4" cstate="print"/>
          <a:srcRect/>
          <a:stretch>
            <a:fillRect/>
          </a:stretch>
        </p:blipFill>
        <p:spPr bwMode="auto">
          <a:xfrm>
            <a:off x="0" y="381000"/>
            <a:ext cx="9144001" cy="6477000"/>
          </a:xfrm>
          <a:prstGeom prst="rect">
            <a:avLst/>
          </a:prstGeom>
          <a:noFill/>
        </p:spPr>
      </p:pic>
      <p:sp>
        <p:nvSpPr>
          <p:cNvPr id="3" name="TextBox 2"/>
          <p:cNvSpPr txBox="1"/>
          <p:nvPr/>
        </p:nvSpPr>
        <p:spPr>
          <a:xfrm>
            <a:off x="7315200" y="0"/>
            <a:ext cx="1828800" cy="261610"/>
          </a:xfrm>
          <a:prstGeom prst="rect">
            <a:avLst/>
          </a:prstGeom>
          <a:solidFill>
            <a:srgbClr val="FFFF00"/>
          </a:solidFill>
          <a:ln>
            <a:solidFill>
              <a:schemeClr val="tx1"/>
            </a:solidFill>
          </a:ln>
        </p:spPr>
        <p:txBody>
          <a:bodyPr wrap="square" rtlCol="0">
            <a:spAutoFit/>
          </a:bodyPr>
          <a:lstStyle/>
          <a:p>
            <a:r>
              <a:rPr lang="zh-CN" altLang="en-US" sz="1100" dirty="0" smtClean="0">
                <a:solidFill>
                  <a:prstClr val="black"/>
                </a:solidFill>
                <a:latin typeface="Adobe Fan Heiti Std B" pitchFamily="34" charset="-128"/>
                <a:ea typeface="Adobe Fan Heiti Std B" pitchFamily="34" charset="-128"/>
              </a:rPr>
              <a:t>截取於：世界日报电子版</a:t>
            </a:r>
            <a:endParaRPr lang="zh-CN" altLang="en-US" sz="1100" dirty="0">
              <a:solidFill>
                <a:prstClr val="black"/>
              </a:solidFill>
              <a:latin typeface="Adobe Fan Heiti Std B" pitchFamily="34" charset="-128"/>
              <a:ea typeface="Adobe Fan Heiti Std B" pitchFamily="34" charset="-128"/>
            </a:endParaRPr>
          </a:p>
        </p:txBody>
      </p:sp>
      <p:sp>
        <p:nvSpPr>
          <p:cNvPr id="4" name="TextBox 3"/>
          <p:cNvSpPr txBox="1"/>
          <p:nvPr/>
        </p:nvSpPr>
        <p:spPr>
          <a:xfrm>
            <a:off x="4495800" y="1219200"/>
            <a:ext cx="914400" cy="381000"/>
          </a:xfrm>
          <a:prstGeom prst="rect">
            <a:avLst/>
          </a:prstGeom>
          <a:solidFill>
            <a:srgbClr val="FFFF00"/>
          </a:solidFill>
          <a:ln>
            <a:solidFill>
              <a:schemeClr val="tx1"/>
            </a:solidFill>
          </a:ln>
        </p:spPr>
        <p:txBody>
          <a:bodyPr wrap="square" rtlCol="0">
            <a:spAutoFit/>
          </a:bodyPr>
          <a:lstStyle/>
          <a:p>
            <a:r>
              <a:rPr lang="zh-TW" altLang="en-US" dirty="0" smtClean="0">
                <a:solidFill>
                  <a:prstClr val="black"/>
                </a:solidFill>
                <a:latin typeface="Adobe Fan Heiti Std B" pitchFamily="34" charset="-128"/>
                <a:ea typeface="Adobe Fan Heiti Std B" pitchFamily="34" charset="-128"/>
              </a:rPr>
              <a:t>认一认</a:t>
            </a:r>
            <a:endParaRPr lang="en-US" dirty="0">
              <a:solidFill>
                <a:prstClr val="black"/>
              </a:solidFill>
              <a:latin typeface="Adobe Fan Heiti Std B" pitchFamily="34" charset="-128"/>
              <a:ea typeface="Adobe Fan Heiti Std B" pitchFamily="34" charset="-128"/>
            </a:endParaRPr>
          </a:p>
        </p:txBody>
      </p:sp>
      <p:sp>
        <p:nvSpPr>
          <p:cNvPr id="7" name="Oval 6"/>
          <p:cNvSpPr/>
          <p:nvPr/>
        </p:nvSpPr>
        <p:spPr>
          <a:xfrm>
            <a:off x="6705600" y="1905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248400" y="2133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705600" y="2590800"/>
            <a:ext cx="9906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5791200" y="1905000"/>
            <a:ext cx="7620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7467600" y="1905000"/>
            <a:ext cx="11430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6934200" y="2133600"/>
            <a:ext cx="5334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924800" y="2133600"/>
            <a:ext cx="9144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6096000" y="2362200"/>
            <a:ext cx="4572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6934200" y="2819400"/>
            <a:ext cx="5334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8077200" y="25908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7848600" y="33528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8305800" y="3276600"/>
            <a:ext cx="5334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5791200" y="3505200"/>
            <a:ext cx="9906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6934200" y="3733800"/>
            <a:ext cx="9906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791200" y="4038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934200" y="39624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7848600" y="4038600"/>
            <a:ext cx="7620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7391400" y="31242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7848600" y="28194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533400" y="5257800"/>
            <a:ext cx="6096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2819400" y="5257800"/>
            <a:ext cx="3810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762000" y="1066800"/>
            <a:ext cx="6096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29718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34290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38100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66294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62484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8001000" y="6858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5334000" y="381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7924800" y="381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11430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1295400" y="381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152400" y="3810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2514600" y="6096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8305800" y="3581400"/>
            <a:ext cx="8382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TextBox 52"/>
          <p:cNvSpPr txBox="1"/>
          <p:nvPr/>
        </p:nvSpPr>
        <p:spPr>
          <a:xfrm>
            <a:off x="0" y="2057400"/>
            <a:ext cx="381000" cy="3184743"/>
          </a:xfrm>
          <a:prstGeom prst="rect">
            <a:avLst/>
          </a:prstGeom>
          <a:solidFill>
            <a:srgbClr val="FFFF00"/>
          </a:solidFill>
          <a:ln>
            <a:solidFill>
              <a:schemeClr val="tx1"/>
            </a:solidFill>
          </a:ln>
        </p:spPr>
        <p:txBody>
          <a:bodyPr wrap="square" rtlCol="0">
            <a:spAutoFit/>
          </a:bodyPr>
          <a:lstStyle/>
          <a:p>
            <a:pPr algn="ctr"/>
            <a:r>
              <a:rPr lang="zh-CN" altLang="en-US" sz="1400" dirty="0" smtClean="0">
                <a:solidFill>
                  <a:prstClr val="black"/>
                </a:solidFill>
                <a:latin typeface="Adobe Heiti Std R" pitchFamily="34" charset="-128"/>
                <a:ea typeface="Adobe Heiti Std R" pitchFamily="34" charset="-128"/>
              </a:rPr>
              <a:t>老师可准备中文报纸让学生认字</a:t>
            </a:r>
            <a:endParaRPr lang="en-US" sz="1400" dirty="0">
              <a:solidFill>
                <a:prstClr val="black"/>
              </a:solidFill>
              <a:latin typeface="Adobe Heiti Std R" pitchFamily="34" charset="-128"/>
              <a:ea typeface="Adobe Heiti Std R" pitchFamily="34" charset="-128"/>
            </a:endParaRPr>
          </a:p>
        </p:txBody>
      </p:sp>
      <p:sp>
        <p:nvSpPr>
          <p:cNvPr id="54" name="TextBox 53"/>
          <p:cNvSpPr txBox="1"/>
          <p:nvPr/>
        </p:nvSpPr>
        <p:spPr>
          <a:xfrm>
            <a:off x="5943600" y="1295400"/>
            <a:ext cx="2819400" cy="369332"/>
          </a:xfrm>
          <a:prstGeom prst="rect">
            <a:avLst/>
          </a:prstGeom>
          <a:solidFill>
            <a:srgbClr val="FBEEB7"/>
          </a:solidFill>
          <a:ln>
            <a:solidFill>
              <a:schemeClr val="tx1"/>
            </a:solidFill>
          </a:ln>
        </p:spPr>
        <p:txBody>
          <a:bodyPr wrap="square" rtlCol="0">
            <a:spAutoFit/>
          </a:bodyPr>
          <a:lstStyle/>
          <a:p>
            <a:pPr algn="ctr"/>
            <a:r>
              <a:rPr lang="zh-CN" altLang="en-US" dirty="0" smtClean="0">
                <a:solidFill>
                  <a:prstClr val="black"/>
                </a:solidFill>
                <a:latin typeface="Adobe Fan Heiti Std B" pitchFamily="34" charset="-128"/>
                <a:ea typeface="Adobe Fan Heiti Std B" pitchFamily="34" charset="-128"/>
              </a:rPr>
              <a:t>可印下此报导给学生认字</a:t>
            </a:r>
            <a:endParaRPr lang="en-US"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xmlns="" val="2083433392"/>
      </p:ext>
    </p:extLst>
  </p:cSld>
  <p:clrMapOvr>
    <a:masterClrMapping/>
  </p:clrMapOvr>
  <p:transition>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4800" y="2971800"/>
            <a:ext cx="2895600" cy="523220"/>
          </a:xfrm>
          <a:prstGeom prst="rect">
            <a:avLst/>
          </a:prstGeom>
          <a:solidFill>
            <a:srgbClr val="FFFF00"/>
          </a:solidFill>
          <a:ln>
            <a:solidFill>
              <a:schemeClr val="tx1"/>
            </a:solidFill>
          </a:ln>
        </p:spPr>
        <p:txBody>
          <a:bodyPr wrap="square" rtlCol="0">
            <a:spAutoFit/>
          </a:bodyPr>
          <a:lstStyle/>
          <a:p>
            <a:pPr algn="ctr"/>
            <a:r>
              <a:rPr lang="zh-TW" altLang="en-US" sz="2800" dirty="0" smtClean="0">
                <a:solidFill>
                  <a:prstClr val="black"/>
                </a:solidFill>
                <a:latin typeface="Adobe Kaiti Std R" pitchFamily="18" charset="-128"/>
                <a:ea typeface="Adobe Kaiti Std R" pitchFamily="18" charset="-128"/>
              </a:rPr>
              <a:t>形</a:t>
            </a:r>
            <a:r>
              <a:rPr lang="zh-CN" altLang="en-US" sz="2800" dirty="0" smtClean="0">
                <a:solidFill>
                  <a:prstClr val="black"/>
                </a:solidFill>
                <a:latin typeface="Adobe Kaiti Std R" pitchFamily="18" charset="-128"/>
                <a:ea typeface="Adobe Kaiti Std R" pitchFamily="18" charset="-128"/>
              </a:rPr>
              <a:t>声</a:t>
            </a:r>
            <a:r>
              <a:rPr lang="zh-TW" altLang="en-US" sz="2800" dirty="0" smtClean="0">
                <a:solidFill>
                  <a:prstClr val="black"/>
                </a:solidFill>
                <a:latin typeface="Adobe Kaiti Std R" pitchFamily="18" charset="-128"/>
                <a:ea typeface="Adobe Kaiti Std R" pitchFamily="18" charset="-128"/>
              </a:rPr>
              <a:t>字：婊</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裱</a:t>
            </a:r>
            <a:endParaRPr lang="en-US" sz="2800" dirty="0">
              <a:solidFill>
                <a:prstClr val="black"/>
              </a:solidFill>
              <a:latin typeface="Adobe Kaiti Std R" pitchFamily="18" charset="-128"/>
              <a:ea typeface="Adobe Kaiti Std R" pitchFamily="18" charset="-128"/>
            </a:endParaRPr>
          </a:p>
        </p:txBody>
      </p:sp>
      <p:pic>
        <p:nvPicPr>
          <p:cNvPr id="4" name="Picture 2" descr="C:\Users\Meishing\Desktop\meizhou pics\31-6.png"/>
          <p:cNvPicPr>
            <a:picLocks noChangeAspect="1" noChangeArrowheads="1"/>
          </p:cNvPicPr>
          <p:nvPr/>
        </p:nvPicPr>
        <p:blipFill>
          <a:blip r:embed="rId4" cstate="print">
            <a:lum bright="-20000" contrast="40000"/>
          </a:blip>
          <a:srcRect l="30000" r="44167"/>
          <a:stretch>
            <a:fillRect/>
          </a:stretch>
        </p:blipFill>
        <p:spPr bwMode="auto">
          <a:xfrm>
            <a:off x="685800" y="1295400"/>
            <a:ext cx="2362200" cy="1048276"/>
          </a:xfrm>
          <a:prstGeom prst="rect">
            <a:avLst/>
          </a:prstGeom>
          <a:noFill/>
        </p:spPr>
      </p:pic>
    </p:spTree>
    <p:extLst>
      <p:ext uri="{BB962C8B-B14F-4D97-AF65-F5344CB8AC3E}">
        <p14:creationId xmlns:p14="http://schemas.microsoft.com/office/powerpoint/2010/main" xmlns="" val="687712940"/>
      </p:ext>
    </p:extLst>
  </p:cSld>
  <p:clrMapOvr>
    <a:masterClrMapping/>
  </p:clrMapOvr>
  <p:transition>
    <p:sndAc>
      <p:stSnd>
        <p:snd r:embed="rId3" name="whoosh.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305800" cy="1066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zh-CN" altLang="en-US" sz="6000" dirty="0" smtClean="0">
                <a:solidFill>
                  <a:schemeClr val="tx1"/>
                </a:solidFill>
                <a:latin typeface="Adobe Kaiti Std R" pitchFamily="18" charset="-128"/>
                <a:ea typeface="Adobe Kaiti Std R" pitchFamily="18" charset="-128"/>
              </a:rPr>
              <a:t>旧字新词（二）</a:t>
            </a:r>
            <a:endParaRPr lang="en-US" sz="6000" dirty="0">
              <a:solidFill>
                <a:schemeClr val="tx1"/>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3114431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eishing\Dropbox\meizhouhuayu\pics\31.31.png"/>
          <p:cNvPicPr>
            <a:picLocks noChangeAspect="1" noChangeArrowheads="1"/>
          </p:cNvPicPr>
          <p:nvPr/>
        </p:nvPicPr>
        <p:blipFill>
          <a:blip r:embed="rId4" cstate="print">
            <a:lum bright="-10000" contrast="20000"/>
          </a:blip>
          <a:srcRect l="591" t="1667" r="75185" b="50000"/>
          <a:stretch>
            <a:fillRect/>
          </a:stretch>
        </p:blipFill>
        <p:spPr bwMode="auto">
          <a:xfrm>
            <a:off x="457200" y="4191000"/>
            <a:ext cx="3124200" cy="2209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066800" y="31242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寫信</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4419600" y="4724400"/>
            <a:ext cx="838200" cy="1323439"/>
          </a:xfrm>
          <a:prstGeom prst="rect">
            <a:avLst/>
          </a:prstGeom>
          <a:solidFill>
            <a:schemeClr val="bg2"/>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写</a:t>
            </a:r>
            <a:r>
              <a:rPr lang="zh-TW" altLang="en-US" sz="4000" dirty="0" smtClean="0">
                <a:solidFill>
                  <a:prstClr val="black"/>
                </a:solidFill>
                <a:latin typeface="Adobe Kaiti Std R" pitchFamily="18" charset="-128"/>
                <a:ea typeface="Adobe Kaiti Std R" pitchFamily="18" charset="-128"/>
              </a:rPr>
              <a:t>字</a:t>
            </a:r>
            <a:endParaRPr lang="en-US" sz="4000" dirty="0">
              <a:solidFill>
                <a:prstClr val="black"/>
              </a:solidFill>
              <a:latin typeface="Adobe Kaiti Std R" pitchFamily="18" charset="-128"/>
              <a:ea typeface="Adobe Kaiti Std R" pitchFamily="18" charset="-128"/>
            </a:endParaRPr>
          </a:p>
        </p:txBody>
      </p:sp>
      <p:cxnSp>
        <p:nvCxnSpPr>
          <p:cNvPr id="9" name="Straight Arrow Connector 8"/>
          <p:cNvCxnSpPr/>
          <p:nvPr/>
        </p:nvCxnSpPr>
        <p:spPr>
          <a:xfrm flipH="1">
            <a:off x="2438400" y="5257800"/>
            <a:ext cx="18288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62400" y="25908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写</a:t>
            </a:r>
            <a:r>
              <a:rPr lang="zh-TW" altLang="en-US" sz="4000" dirty="0" smtClean="0">
                <a:solidFill>
                  <a:prstClr val="black"/>
                </a:solidFill>
                <a:latin typeface="Adobe Kaiti Std R" pitchFamily="18" charset="-128"/>
                <a:ea typeface="Adobe Kaiti Std R" pitchFamily="18" charset="-128"/>
              </a:rPr>
              <a:t>下</a:t>
            </a:r>
            <a:r>
              <a:rPr lang="zh-CN" altLang="en-US" sz="4000" dirty="0" smtClean="0">
                <a:solidFill>
                  <a:prstClr val="black"/>
                </a:solidFill>
                <a:latin typeface="Adobe Kaiti Std R" pitchFamily="18" charset="-128"/>
                <a:ea typeface="Adobe Kaiti Std R" pitchFamily="18" charset="-128"/>
              </a:rPr>
              <a:t>来</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4800600" y="37338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写给</a:t>
            </a:r>
            <a:r>
              <a:rPr lang="zh-TW" altLang="en-US" sz="4000" dirty="0" smtClean="0">
                <a:solidFill>
                  <a:prstClr val="black"/>
                </a:solidFill>
                <a:latin typeface="Adobe Kaiti Std R" pitchFamily="18" charset="-128"/>
                <a:ea typeface="Adobe Kaiti Std R" pitchFamily="18" charset="-128"/>
              </a:rPr>
              <a:t>我</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5562600" y="49530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写</a:t>
            </a:r>
            <a:r>
              <a:rPr lang="zh-TW" altLang="en-US" sz="4000" dirty="0" smtClean="0">
                <a:solidFill>
                  <a:prstClr val="black"/>
                </a:solidFill>
                <a:latin typeface="Adobe Kaiti Std R" pitchFamily="18" charset="-128"/>
                <a:ea typeface="Adobe Kaiti Std R" pitchFamily="18" charset="-128"/>
              </a:rPr>
              <a:t>出</a:t>
            </a:r>
            <a:r>
              <a:rPr lang="zh-CN" altLang="en-US" sz="4000" dirty="0" smtClean="0">
                <a:solidFill>
                  <a:prstClr val="black"/>
                </a:solidFill>
                <a:latin typeface="Adobe Kaiti Std R" pitchFamily="18" charset="-128"/>
                <a:ea typeface="Adobe Kaiti Std R" pitchFamily="18" charset="-128"/>
              </a:rPr>
              <a:t>来</a:t>
            </a:r>
            <a:endParaRPr lang="en-US" sz="4000" dirty="0">
              <a:solidFill>
                <a:prstClr val="black"/>
              </a:solidFill>
              <a:latin typeface="Adobe Kaiti Std R" pitchFamily="18" charset="-128"/>
              <a:ea typeface="Adobe Kaiti Std R" pitchFamily="18" charset="-128"/>
            </a:endParaRPr>
          </a:p>
        </p:txBody>
      </p:sp>
      <p:sp>
        <p:nvSpPr>
          <p:cNvPr id="13" name="TextBox 12"/>
          <p:cNvSpPr txBox="1"/>
          <p:nvPr/>
        </p:nvSpPr>
        <p:spPr>
          <a:xfrm>
            <a:off x="6934200" y="24384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写</a:t>
            </a:r>
            <a:r>
              <a:rPr lang="zh-TW" altLang="en-US" sz="4000" dirty="0" smtClean="0">
                <a:solidFill>
                  <a:prstClr val="black"/>
                </a:solidFill>
                <a:latin typeface="Adobe Kaiti Std R" pitchFamily="18" charset="-128"/>
                <a:ea typeface="Adobe Kaiti Std R" pitchFamily="18" charset="-128"/>
              </a:rPr>
              <a:t>到</a:t>
            </a:r>
            <a:endParaRPr lang="en-US" sz="4000" dirty="0">
              <a:solidFill>
                <a:prstClr val="black"/>
              </a:solidFill>
              <a:latin typeface="Adobe Kaiti Std R" pitchFamily="18" charset="-128"/>
              <a:ea typeface="Adobe Kaiti Std R" pitchFamily="18" charset="-128"/>
            </a:endParaRPr>
          </a:p>
        </p:txBody>
      </p:sp>
      <p:sp>
        <p:nvSpPr>
          <p:cNvPr id="14" name="TextBox 13"/>
          <p:cNvSpPr txBox="1"/>
          <p:nvPr/>
        </p:nvSpPr>
        <p:spPr>
          <a:xfrm>
            <a:off x="2362200" y="14478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写</a:t>
            </a:r>
            <a:r>
              <a:rPr lang="zh-TW" altLang="en-US" sz="4000" dirty="0" smtClean="0">
                <a:solidFill>
                  <a:prstClr val="black"/>
                </a:solidFill>
                <a:latin typeface="Adobe Kaiti Std R" pitchFamily="18" charset="-128"/>
                <a:ea typeface="Adobe Kaiti Std R" pitchFamily="18" charset="-128"/>
              </a:rPr>
              <a:t>回</a:t>
            </a:r>
            <a:r>
              <a:rPr lang="zh-TW" altLang="en-US" sz="4000" dirty="0">
                <a:solidFill>
                  <a:prstClr val="black"/>
                </a:solidFill>
                <a:latin typeface="Adobe Kaiti Std R" pitchFamily="18" charset="-128"/>
                <a:ea typeface="Adobe Kaiti Std R" pitchFamily="18" charset="-128"/>
              </a:rPr>
              <a:t>信</a:t>
            </a:r>
            <a:endParaRPr lang="en-US" sz="4000" dirty="0">
              <a:solidFill>
                <a:prstClr val="black"/>
              </a:solidFill>
              <a:latin typeface="Adobe Kaiti Std R" pitchFamily="18" charset="-128"/>
              <a:ea typeface="Adobe Kaiti Std R" pitchFamily="18" charset="-128"/>
            </a:endParaRPr>
          </a:p>
        </p:txBody>
      </p:sp>
      <p:sp>
        <p:nvSpPr>
          <p:cNvPr id="15" name="TextBox 14"/>
          <p:cNvSpPr txBox="1"/>
          <p:nvPr/>
        </p:nvSpPr>
        <p:spPr>
          <a:xfrm>
            <a:off x="7010400" y="11430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小</a:t>
            </a:r>
            <a:r>
              <a:rPr lang="zh-CN" altLang="en-US" sz="4000" dirty="0" smtClean="0">
                <a:solidFill>
                  <a:prstClr val="black"/>
                </a:solidFill>
                <a:latin typeface="Adobe Kaiti Std R" pitchFamily="18" charset="-128"/>
                <a:ea typeface="Adobe Kaiti Std R" pitchFamily="18" charset="-128"/>
              </a:rPr>
              <a:t>写</a:t>
            </a:r>
            <a:r>
              <a:rPr lang="en-US" altLang="zh-TW" sz="4000" dirty="0" smtClean="0">
                <a:solidFill>
                  <a:prstClr val="black"/>
                </a:solidFill>
                <a:latin typeface="Adobe Kaiti Std R" pitchFamily="18" charset="-128"/>
                <a:ea typeface="Adobe Kaiti Std R" pitchFamily="18" charset="-128"/>
              </a:rPr>
              <a:t>a</a:t>
            </a:r>
            <a:endParaRPr lang="en-US" sz="4000" dirty="0">
              <a:solidFill>
                <a:prstClr val="black"/>
              </a:solidFill>
              <a:latin typeface="Adobe Kaiti Std R" pitchFamily="18" charset="-128"/>
              <a:ea typeface="Adobe Kaiti Std R" pitchFamily="18" charset="-128"/>
            </a:endParaRPr>
          </a:p>
        </p:txBody>
      </p:sp>
      <p:sp>
        <p:nvSpPr>
          <p:cNvPr id="16" name="TextBox 15"/>
          <p:cNvSpPr txBox="1"/>
          <p:nvPr/>
        </p:nvSpPr>
        <p:spPr>
          <a:xfrm>
            <a:off x="4648200" y="10668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大</a:t>
            </a:r>
            <a:r>
              <a:rPr lang="zh-CN" altLang="en-US" sz="4000" dirty="0" smtClean="0">
                <a:solidFill>
                  <a:prstClr val="black"/>
                </a:solidFill>
                <a:latin typeface="Adobe Kaiti Std R" pitchFamily="18" charset="-128"/>
                <a:ea typeface="Adobe Kaiti Std R" pitchFamily="18" charset="-128"/>
              </a:rPr>
              <a:t>写</a:t>
            </a:r>
            <a:r>
              <a:rPr lang="en-US" altLang="zh-TW" sz="4000" dirty="0" smtClean="0">
                <a:solidFill>
                  <a:prstClr val="black"/>
                </a:solidFill>
                <a:latin typeface="Adobe Kaiti Std R" pitchFamily="18" charset="-128"/>
                <a:ea typeface="Adobe Kaiti Std R" pitchFamily="18" charset="-128"/>
              </a:rPr>
              <a:t>A</a:t>
            </a:r>
            <a:endParaRPr lang="en-US" sz="4000" dirty="0">
              <a:solidFill>
                <a:prstClr val="black"/>
              </a:solidFill>
              <a:latin typeface="Adobe Kaiti Std R" pitchFamily="18" charset="-128"/>
              <a:ea typeface="Adobe Kaiti Std R" pitchFamily="18" charset="-128"/>
            </a:endParaRPr>
          </a:p>
        </p:txBody>
      </p:sp>
      <p:sp>
        <p:nvSpPr>
          <p:cNvPr id="17" name="TextBox 16"/>
          <p:cNvSpPr txBox="1"/>
          <p:nvPr/>
        </p:nvSpPr>
        <p:spPr>
          <a:xfrm>
            <a:off x="7086600" y="57912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手</a:t>
            </a:r>
            <a:r>
              <a:rPr lang="zh-CN" altLang="en-US" sz="4000" dirty="0" smtClean="0">
                <a:solidFill>
                  <a:prstClr val="black"/>
                </a:solidFill>
                <a:latin typeface="Adobe Kaiti Std R" pitchFamily="18" charset="-128"/>
                <a:ea typeface="Adobe Kaiti Std R" pitchFamily="18" charset="-128"/>
              </a:rPr>
              <a:t>写</a:t>
            </a:r>
            <a:endParaRPr lang="en-US" sz="4000" dirty="0">
              <a:solidFill>
                <a:prstClr val="black"/>
              </a:solidFill>
              <a:latin typeface="Adobe Kaiti Std R" pitchFamily="18" charset="-128"/>
              <a:ea typeface="Adobe Kaiti Std R" pitchFamily="18" charset="-128"/>
            </a:endParaRPr>
          </a:p>
        </p:txBody>
      </p:sp>
      <p:sp>
        <p:nvSpPr>
          <p:cNvPr id="18" name="TextBox 17"/>
          <p:cNvSpPr txBox="1"/>
          <p:nvPr/>
        </p:nvSpPr>
        <p:spPr>
          <a:xfrm>
            <a:off x="7086600" y="39624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好</a:t>
            </a:r>
            <a:r>
              <a:rPr lang="zh-CN" altLang="en-US" sz="4000" dirty="0" smtClean="0">
                <a:solidFill>
                  <a:prstClr val="black"/>
                </a:solidFill>
                <a:latin typeface="Adobe Kaiti Std R" pitchFamily="18" charset="-128"/>
                <a:ea typeface="Adobe Kaiti Std R" pitchFamily="18" charset="-128"/>
              </a:rPr>
              <a:t>写</a:t>
            </a:r>
            <a:endParaRPr lang="en-US" sz="4000" dirty="0">
              <a:solidFill>
                <a:prstClr val="black"/>
              </a:solidFill>
              <a:latin typeface="Adobe Kaiti Std R" pitchFamily="18" charset="-128"/>
              <a:ea typeface="Adobe Kaiti Std R" pitchFamily="18" charset="-128"/>
            </a:endParaRPr>
          </a:p>
        </p:txBody>
      </p:sp>
      <p:sp>
        <p:nvSpPr>
          <p:cNvPr id="19" name="TextBox 18"/>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
        <p:nvSpPr>
          <p:cNvPr id="20" name="TextBox 19"/>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CN" altLang="en-US" sz="8000" dirty="0" smtClean="0">
                <a:solidFill>
                  <a:prstClr val="black"/>
                </a:solidFill>
                <a:latin typeface="Adobe Kaiti Std R" pitchFamily="18" charset="-128"/>
                <a:ea typeface="Adobe Kaiti Std R" pitchFamily="18" charset="-128"/>
              </a:rPr>
              <a:t>写</a:t>
            </a:r>
            <a:endParaRPr lang="en-US" sz="8000" dirty="0">
              <a:solidFill>
                <a:prstClr val="black"/>
              </a:solidFill>
              <a:latin typeface="Adobe Kaiti Std R" pitchFamily="18" charset="-128"/>
              <a:ea typeface="Adobe Kaiti Std R" pitchFamily="18" charset="-128"/>
            </a:endParaRPr>
          </a:p>
        </p:txBody>
      </p:sp>
      <p:sp>
        <p:nvSpPr>
          <p:cNvPr id="23" name="TextBox 22"/>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CN" altLang="en-US" sz="1600" dirty="0" smtClean="0">
                <a:solidFill>
                  <a:prstClr val="black"/>
                </a:solidFill>
                <a:latin typeface="Adobe Fan Heiti Std B" pitchFamily="34" charset="-128"/>
                <a:ea typeface="Adobe Fan Heiti Std B" pitchFamily="34" charset="-128"/>
              </a:rPr>
              <a:t>老师可挑词语来做活动</a:t>
            </a:r>
            <a:endParaRPr lang="en-US" sz="1600" dirty="0">
              <a:solidFill>
                <a:prstClr val="black"/>
              </a:solidFill>
              <a:latin typeface="Adobe Fan Heiti Std B" pitchFamily="34" charset="-128"/>
              <a:ea typeface="Adobe Fan Heiti Std B" pitchFamily="34" charset="-128"/>
            </a:endParaRPr>
          </a:p>
        </p:txBody>
      </p:sp>
      <p:sp>
        <p:nvSpPr>
          <p:cNvPr id="21" name="TextBox 20"/>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xmlns="" val="4097873490"/>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35" presetClass="emph" presetSubtype="0" repeatCount="2000" fill="hold" grpId="0" nodeType="afterEffect">
                                  <p:stCondLst>
                                    <p:cond delay="0"/>
                                  </p:stCondLst>
                                  <p:childTnLst>
                                    <p:anim calcmode="discrete" valueType="str">
                                      <p:cBhvr>
                                        <p:cTn id="12" dur="1000" fill="hold"/>
                                        <p:tgtEl>
                                          <p:spTgt spid="6"/>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35" presetClass="emph" presetSubtype="0" repeatCount="2000" fill="hold" grpId="0" nodeType="afterEffect">
                                  <p:stCondLst>
                                    <p:cond delay="0"/>
                                  </p:stCondLst>
                                  <p:childTnLst>
                                    <p:anim calcmode="discrete" valueType="str">
                                      <p:cBhvr>
                                        <p:cTn id="15"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Horizontal)">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repeatCount="200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80">
                                          <p:stCondLst>
                                            <p:cond delay="0"/>
                                          </p:stCondLst>
                                        </p:cTn>
                                        <p:tgtEl>
                                          <p:spTgt spid="15"/>
                                        </p:tgtEl>
                                      </p:cBhvr>
                                    </p:animEffect>
                                    <p:anim calcmode="lin" valueType="num">
                                      <p:cBhvr>
                                        <p:cTn id="4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1" dur="26">
                                          <p:stCondLst>
                                            <p:cond delay="650"/>
                                          </p:stCondLst>
                                        </p:cTn>
                                        <p:tgtEl>
                                          <p:spTgt spid="15"/>
                                        </p:tgtEl>
                                      </p:cBhvr>
                                      <p:to x="100000" y="60000"/>
                                    </p:animScale>
                                    <p:animScale>
                                      <p:cBhvr>
                                        <p:cTn id="52" dur="166" decel="50000">
                                          <p:stCondLst>
                                            <p:cond delay="676"/>
                                          </p:stCondLst>
                                        </p:cTn>
                                        <p:tgtEl>
                                          <p:spTgt spid="15"/>
                                        </p:tgtEl>
                                      </p:cBhvr>
                                      <p:to x="100000" y="100000"/>
                                    </p:animScale>
                                    <p:animScale>
                                      <p:cBhvr>
                                        <p:cTn id="53" dur="26">
                                          <p:stCondLst>
                                            <p:cond delay="1312"/>
                                          </p:stCondLst>
                                        </p:cTn>
                                        <p:tgtEl>
                                          <p:spTgt spid="15"/>
                                        </p:tgtEl>
                                      </p:cBhvr>
                                      <p:to x="100000" y="80000"/>
                                    </p:animScale>
                                    <p:animScale>
                                      <p:cBhvr>
                                        <p:cTn id="54" dur="166" decel="50000">
                                          <p:stCondLst>
                                            <p:cond delay="1338"/>
                                          </p:stCondLst>
                                        </p:cTn>
                                        <p:tgtEl>
                                          <p:spTgt spid="15"/>
                                        </p:tgtEl>
                                      </p:cBhvr>
                                      <p:to x="100000" y="100000"/>
                                    </p:animScale>
                                    <p:animScale>
                                      <p:cBhvr>
                                        <p:cTn id="55" dur="26">
                                          <p:stCondLst>
                                            <p:cond delay="1642"/>
                                          </p:stCondLst>
                                        </p:cTn>
                                        <p:tgtEl>
                                          <p:spTgt spid="15"/>
                                        </p:tgtEl>
                                      </p:cBhvr>
                                      <p:to x="100000" y="90000"/>
                                    </p:animScale>
                                    <p:animScale>
                                      <p:cBhvr>
                                        <p:cTn id="56" dur="166" decel="50000">
                                          <p:stCondLst>
                                            <p:cond delay="1668"/>
                                          </p:stCondLst>
                                        </p:cTn>
                                        <p:tgtEl>
                                          <p:spTgt spid="15"/>
                                        </p:tgtEl>
                                      </p:cBhvr>
                                      <p:to x="100000" y="100000"/>
                                    </p:animScale>
                                    <p:animScale>
                                      <p:cBhvr>
                                        <p:cTn id="57" dur="26">
                                          <p:stCondLst>
                                            <p:cond delay="1808"/>
                                          </p:stCondLst>
                                        </p:cTn>
                                        <p:tgtEl>
                                          <p:spTgt spid="15"/>
                                        </p:tgtEl>
                                      </p:cBhvr>
                                      <p:to x="100000" y="95000"/>
                                    </p:animScale>
                                    <p:animScale>
                                      <p:cBhvr>
                                        <p:cTn id="58" dur="166" decel="50000">
                                          <p:stCondLst>
                                            <p:cond delay="1834"/>
                                          </p:stCondLst>
                                        </p:cTn>
                                        <p:tgtEl>
                                          <p:spTgt spid="1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800" decel="100000"/>
                                        <p:tgtEl>
                                          <p:spTgt spid="16"/>
                                        </p:tgtEl>
                                      </p:cBhvr>
                                    </p:animEffect>
                                    <p:anim calcmode="lin" valueType="num">
                                      <p:cBhvr>
                                        <p:cTn id="64" dur="800" decel="100000" fill="hold"/>
                                        <p:tgtEl>
                                          <p:spTgt spid="16"/>
                                        </p:tgtEl>
                                        <p:attrNameLst>
                                          <p:attrName>style.rotation</p:attrName>
                                        </p:attrNameLst>
                                      </p:cBhvr>
                                      <p:tavLst>
                                        <p:tav tm="0">
                                          <p:val>
                                            <p:fltVal val="-90"/>
                                          </p:val>
                                        </p:tav>
                                        <p:tav tm="100000">
                                          <p:val>
                                            <p:fltVal val="0"/>
                                          </p:val>
                                        </p:tav>
                                      </p:tavLst>
                                    </p:anim>
                                    <p:anim calcmode="lin" valueType="num">
                                      <p:cBhvr>
                                        <p:cTn id="65" dur="800" decel="100000" fill="hold"/>
                                        <p:tgtEl>
                                          <p:spTgt spid="16"/>
                                        </p:tgtEl>
                                        <p:attrNameLst>
                                          <p:attrName>ppt_x</p:attrName>
                                        </p:attrNameLst>
                                      </p:cBhvr>
                                      <p:tavLst>
                                        <p:tav tm="0">
                                          <p:val>
                                            <p:strVal val="#ppt_x+0.4"/>
                                          </p:val>
                                        </p:tav>
                                        <p:tav tm="100000">
                                          <p:val>
                                            <p:strVal val="#ppt_x-0.05"/>
                                          </p:val>
                                        </p:tav>
                                      </p:tavLst>
                                    </p:anim>
                                    <p:anim calcmode="lin" valueType="num">
                                      <p:cBhvr>
                                        <p:cTn id="66" dur="800" decel="100000" fill="hold"/>
                                        <p:tgtEl>
                                          <p:spTgt spid="1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5"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000"/>
                                        <p:tgtEl>
                                          <p:spTgt spid="17"/>
                                        </p:tgtEl>
                                      </p:cBhvr>
                                    </p:animEffect>
                                    <p:anim calcmode="lin" valueType="num">
                                      <p:cBhvr>
                                        <p:cTn id="74" dur="2000" fill="hold"/>
                                        <p:tgtEl>
                                          <p:spTgt spid="17"/>
                                        </p:tgtEl>
                                        <p:attrNameLst>
                                          <p:attrName>style.rotation</p:attrName>
                                        </p:attrNameLst>
                                      </p:cBhvr>
                                      <p:tavLst>
                                        <p:tav tm="0">
                                          <p:val>
                                            <p:fltVal val="720"/>
                                          </p:val>
                                        </p:tav>
                                        <p:tav tm="100000">
                                          <p:val>
                                            <p:fltVal val="0"/>
                                          </p:val>
                                        </p:tav>
                                      </p:tavLst>
                                    </p:anim>
                                    <p:anim calcmode="lin" valueType="num">
                                      <p:cBhvr>
                                        <p:cTn id="75" dur="2000" fill="hold"/>
                                        <p:tgtEl>
                                          <p:spTgt spid="17"/>
                                        </p:tgtEl>
                                        <p:attrNameLst>
                                          <p:attrName>ppt_h</p:attrName>
                                        </p:attrNameLst>
                                      </p:cBhvr>
                                      <p:tavLst>
                                        <p:tav tm="0">
                                          <p:val>
                                            <p:fltVal val="0"/>
                                          </p:val>
                                        </p:tav>
                                        <p:tav tm="100000">
                                          <p:val>
                                            <p:strVal val="#ppt_h"/>
                                          </p:val>
                                        </p:tav>
                                      </p:tavLst>
                                    </p:anim>
                                    <p:anim calcmode="lin" valueType="num">
                                      <p:cBhvr>
                                        <p:cTn id="76"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circle(in)">
                                      <p:cBhvr>
                                        <p:cTn id="8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eishing\Dropbox\meizhouhuayu\pics\31.31.png"/>
          <p:cNvPicPr>
            <a:picLocks noChangeAspect="1" noChangeArrowheads="1"/>
          </p:cNvPicPr>
          <p:nvPr/>
        </p:nvPicPr>
        <p:blipFill>
          <a:blip r:embed="rId4" cstate="print">
            <a:lum bright="-10000" contrast="20000"/>
          </a:blip>
          <a:srcRect l="25472" t="1852" r="50369" b="50000"/>
          <a:stretch>
            <a:fillRect/>
          </a:stretch>
        </p:blipFill>
        <p:spPr bwMode="auto">
          <a:xfrm>
            <a:off x="533400" y="4419600"/>
            <a:ext cx="2804160" cy="1981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66800" y="33528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咬一口</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6172200" y="838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咬住</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7086600" y="2057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咬字</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6553200" y="3657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咬牙</a:t>
            </a:r>
            <a:endParaRPr lang="en-US" sz="4000" dirty="0">
              <a:solidFill>
                <a:prstClr val="black"/>
              </a:solidFill>
              <a:latin typeface="Adobe Kaiti Std R" pitchFamily="18" charset="-128"/>
              <a:ea typeface="Adobe Kaiti Std R" pitchFamily="18" charset="-128"/>
            </a:endParaRPr>
          </a:p>
        </p:txBody>
      </p:sp>
      <p:sp>
        <p:nvSpPr>
          <p:cNvPr id="9" name="TextBox 8"/>
          <p:cNvSpPr txBox="1"/>
          <p:nvPr/>
        </p:nvSpPr>
        <p:spPr>
          <a:xfrm>
            <a:off x="4343400" y="4724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咬下去</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6705600" y="5638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用咬的</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4191000" y="28194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会</a:t>
            </a:r>
            <a:r>
              <a:rPr lang="zh-TW" altLang="en-US" sz="4000" dirty="0" smtClean="0">
                <a:solidFill>
                  <a:prstClr val="black"/>
                </a:solidFill>
                <a:latin typeface="Adobe Kaiti Std R" pitchFamily="18" charset="-128"/>
                <a:ea typeface="Adobe Kaiti Std R" pitchFamily="18" charset="-128"/>
              </a:rPr>
              <a:t>咬</a:t>
            </a:r>
            <a:r>
              <a:rPr lang="zh-TW" altLang="en-US" sz="4000" dirty="0">
                <a:solidFill>
                  <a:prstClr val="black"/>
                </a:solidFill>
                <a:latin typeface="Adobe Kaiti Std R" pitchFamily="18" charset="-128"/>
                <a:ea typeface="Adobe Kaiti Std R" pitchFamily="18" charset="-128"/>
              </a:rPr>
              <a:t>人</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3581400" y="1295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咬耳朵</a:t>
            </a:r>
            <a:endParaRPr lang="en-US" sz="4000" dirty="0">
              <a:solidFill>
                <a:prstClr val="black"/>
              </a:solidFill>
              <a:latin typeface="Adobe Kaiti Std R" pitchFamily="18" charset="-128"/>
              <a:ea typeface="Adobe Kaiti Std R" pitchFamily="18" charset="-128"/>
            </a:endParaRPr>
          </a:p>
        </p:txBody>
      </p:sp>
      <p:sp>
        <p:nvSpPr>
          <p:cNvPr id="13" name="TextBox 12"/>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dirty="0"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
        <p:nvSpPr>
          <p:cNvPr id="14" name="TextBox 13"/>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咬</a:t>
            </a:r>
            <a:endParaRPr lang="en-US" sz="8000" dirty="0">
              <a:solidFill>
                <a:prstClr val="black"/>
              </a:solidFill>
              <a:latin typeface="Adobe Kaiti Std R" pitchFamily="18" charset="-128"/>
              <a:ea typeface="Adobe Kaiti Std R" pitchFamily="18" charset="-128"/>
            </a:endParaRPr>
          </a:p>
        </p:txBody>
      </p:sp>
      <p:pic>
        <p:nvPicPr>
          <p:cNvPr id="18434" name="Picture 2" descr="Dark mouth by merzok - bubble, bubble, cartoon, cartoon, clip art, clipart, curse, curse, cursing, cursing, dark, dark, human, human, image, line art, line art, lips, lips, loud, loud, media, mouth, mouth, png, public domain, speak, speak, speaking, speaking, svg, teeth, teeth, "/>
          <p:cNvPicPr>
            <a:picLocks noChangeAspect="1" noChangeArrowheads="1"/>
          </p:cNvPicPr>
          <p:nvPr/>
        </p:nvPicPr>
        <p:blipFill>
          <a:blip r:embed="rId5" cstate="print">
            <a:duotone>
              <a:prstClr val="black"/>
              <a:schemeClr val="bg1">
                <a:tint val="45000"/>
                <a:satMod val="400000"/>
              </a:schemeClr>
            </a:duotone>
          </a:blip>
          <a:srcRect/>
          <a:stretch>
            <a:fillRect/>
          </a:stretch>
        </p:blipFill>
        <p:spPr bwMode="auto">
          <a:xfrm>
            <a:off x="2133600" y="1524000"/>
            <a:ext cx="1183689" cy="914400"/>
          </a:xfrm>
          <a:prstGeom prst="rect">
            <a:avLst/>
          </a:prstGeom>
          <a:noFill/>
        </p:spPr>
      </p:pic>
      <p:sp>
        <p:nvSpPr>
          <p:cNvPr id="18" name="TextBox 17"/>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sp>
        <p:nvSpPr>
          <p:cNvPr id="19" name="TextBox 18"/>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CN" altLang="en-US" sz="1600" dirty="0" smtClean="0">
                <a:solidFill>
                  <a:prstClr val="black"/>
                </a:solidFill>
                <a:latin typeface="Adobe Fan Heiti Std B" pitchFamily="34" charset="-128"/>
                <a:ea typeface="Adobe Fan Heiti Std B" pitchFamily="34" charset="-128"/>
              </a:rPr>
              <a:t>老师可挑词语来做活动</a:t>
            </a:r>
            <a:endParaRPr lang="en-US" sz="1600" dirty="0">
              <a:solidFill>
                <a:prstClr val="black"/>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xmlns="" val="110688007"/>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
                                        </p:tgtEl>
                                        <p:attrNameLst>
                                          <p:attrName>style.color</p:attrName>
                                        </p:attrNameLst>
                                      </p:cBhvr>
                                      <p:to>
                                        <a:schemeClr val="accent2"/>
                                      </p:to>
                                    </p:animClr>
                                    <p:animClr clrSpc="rgb" dir="cw">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par>
                          <p:cTn id="15" fill="hold">
                            <p:stCondLst>
                              <p:cond delay="1000"/>
                            </p:stCondLst>
                            <p:childTnLst>
                              <p:par>
                                <p:cTn id="16" presetID="35" presetClass="emph" presetSubtype="0" repeatCount="2000" fill="hold" grpId="0" nodeType="afterEffect">
                                  <p:stCondLst>
                                    <p:cond delay="0"/>
                                  </p:stCondLst>
                                  <p:childTnLst>
                                    <p:anim calcmode="discrete" valueType="str">
                                      <p:cBhvr>
                                        <p:cTn id="17"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800" decel="100000"/>
                                        <p:tgtEl>
                                          <p:spTgt spid="9"/>
                                        </p:tgtEl>
                                      </p:cBhvr>
                                    </p:animEffect>
                                    <p:anim calcmode="lin" valueType="num">
                                      <p:cBhvr>
                                        <p:cTn id="51" dur="800" decel="100000" fill="hold"/>
                                        <p:tgtEl>
                                          <p:spTgt spid="9"/>
                                        </p:tgtEl>
                                        <p:attrNameLst>
                                          <p:attrName>style.rotation</p:attrName>
                                        </p:attrNameLst>
                                      </p:cBhvr>
                                      <p:tavLst>
                                        <p:tav tm="0">
                                          <p:val>
                                            <p:fltVal val="-90"/>
                                          </p:val>
                                        </p:tav>
                                        <p:tav tm="100000">
                                          <p:val>
                                            <p:fltVal val="0"/>
                                          </p:val>
                                        </p:tav>
                                      </p:tavLst>
                                    </p:anim>
                                    <p:anim calcmode="lin" valueType="num">
                                      <p:cBhvr>
                                        <p:cTn id="52" dur="800" decel="100000" fill="hold"/>
                                        <p:tgtEl>
                                          <p:spTgt spid="9"/>
                                        </p:tgtEl>
                                        <p:attrNameLst>
                                          <p:attrName>ppt_x</p:attrName>
                                        </p:attrNameLst>
                                      </p:cBhvr>
                                      <p:tavLst>
                                        <p:tav tm="0">
                                          <p:val>
                                            <p:strVal val="#ppt_x+0.4"/>
                                          </p:val>
                                        </p:tav>
                                        <p:tav tm="100000">
                                          <p:val>
                                            <p:strVal val="#ppt_x-0.05"/>
                                          </p:val>
                                        </p:tav>
                                      </p:tavLst>
                                    </p:anim>
                                    <p:anim calcmode="lin" valueType="num">
                                      <p:cBhvr>
                                        <p:cTn id="53" dur="800" decel="100000" fill="hold"/>
                                        <p:tgtEl>
                                          <p:spTgt spid="9"/>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style.rotation</p:attrName>
                                        </p:attrNameLst>
                                      </p:cBhvr>
                                      <p:tavLst>
                                        <p:tav tm="0">
                                          <p:val>
                                            <p:fltVal val="720"/>
                                          </p:val>
                                        </p:tav>
                                        <p:tav tm="100000">
                                          <p:val>
                                            <p:fltVal val="0"/>
                                          </p:val>
                                        </p:tav>
                                      </p:tavLst>
                                    </p:anim>
                                    <p:anim calcmode="lin" valueType="num">
                                      <p:cBhvr>
                                        <p:cTn id="62" dur="2000" fill="hold"/>
                                        <p:tgtEl>
                                          <p:spTgt spid="10"/>
                                        </p:tgtEl>
                                        <p:attrNameLst>
                                          <p:attrName>ppt_h</p:attrName>
                                        </p:attrNameLst>
                                      </p:cBhvr>
                                      <p:tavLst>
                                        <p:tav tm="0">
                                          <p:val>
                                            <p:fltVal val="0"/>
                                          </p:val>
                                        </p:tav>
                                        <p:tav tm="100000">
                                          <p:val>
                                            <p:strVal val="#ppt_h"/>
                                          </p:val>
                                        </p:tav>
                                      </p:tavLst>
                                    </p:anim>
                                    <p:anim calcmode="lin" valueType="num">
                                      <p:cBhvr>
                                        <p:cTn id="63"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randombar(horizontal)">
                                      <p:cBhvr>
                                        <p:cTn id="68" dur="20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arn(inHorizontal)">
                                      <p:cBhvr>
                                        <p:cTn id="7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eishing\Dropbox\meizhouhuayu\pics\31.31.png"/>
          <p:cNvPicPr>
            <a:picLocks noChangeAspect="1" noChangeArrowheads="1"/>
          </p:cNvPicPr>
          <p:nvPr/>
        </p:nvPicPr>
        <p:blipFill>
          <a:blip r:embed="rId4" cstate="print">
            <a:lum bright="-10000" contrast="20000"/>
          </a:blip>
          <a:srcRect l="25854" t="52140" r="50074" b="2279"/>
          <a:stretch>
            <a:fillRect/>
          </a:stretch>
        </p:blipFill>
        <p:spPr bwMode="auto">
          <a:xfrm>
            <a:off x="3047999" y="4876800"/>
            <a:ext cx="2497418" cy="16764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C:\Users\Meishing\Dropbox\meizhouhuayu\pics\31.31.png"/>
          <p:cNvPicPr>
            <a:picLocks noChangeAspect="1" noChangeArrowheads="1"/>
          </p:cNvPicPr>
          <p:nvPr/>
        </p:nvPicPr>
        <p:blipFill>
          <a:blip r:embed="rId4" cstate="print">
            <a:lum bright="-10000" contrast="20000"/>
          </a:blip>
          <a:srcRect t="49861" r="74954"/>
          <a:stretch>
            <a:fillRect/>
          </a:stretch>
        </p:blipFill>
        <p:spPr bwMode="auto">
          <a:xfrm>
            <a:off x="304800" y="4876800"/>
            <a:ext cx="2362200" cy="16764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533400" y="3886200"/>
            <a:ext cx="1828800" cy="707886"/>
          </a:xfrm>
          <a:prstGeom prst="rect">
            <a:avLst/>
          </a:prstGeom>
          <a:solidFill>
            <a:schemeClr val="bg2"/>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表</a:t>
            </a:r>
            <a:r>
              <a:rPr lang="zh-CN" altLang="en-US" sz="4000" dirty="0" smtClean="0">
                <a:solidFill>
                  <a:prstClr val="black"/>
                </a:solidFill>
                <a:latin typeface="Adobe Kaiti Std R" pitchFamily="18" charset="-128"/>
                <a:ea typeface="Adobe Kaiti Std R" pitchFamily="18" charset="-128"/>
              </a:rPr>
              <a:t>演</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276600" y="38862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表示</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6934200" y="22098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表白</a:t>
            </a:r>
            <a:endParaRPr lang="en-US" sz="4000" dirty="0">
              <a:solidFill>
                <a:prstClr val="black"/>
              </a:solidFill>
              <a:latin typeface="Adobe Kaiti Std R" pitchFamily="18" charset="-128"/>
              <a:ea typeface="Adobe Kaiti Std R" pitchFamily="18" charset="-128"/>
            </a:endParaRPr>
          </a:p>
        </p:txBody>
      </p:sp>
      <p:sp>
        <p:nvSpPr>
          <p:cNvPr id="9" name="TextBox 8"/>
          <p:cNvSpPr txBox="1"/>
          <p:nvPr/>
        </p:nvSpPr>
        <p:spPr>
          <a:xfrm>
            <a:off x="5943600" y="3581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表弟</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4800600" y="1371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表哥</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6324600" y="52578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爱</a:t>
            </a:r>
            <a:r>
              <a:rPr lang="zh-TW" altLang="en-US" sz="4000" dirty="0" smtClean="0">
                <a:solidFill>
                  <a:prstClr val="black"/>
                </a:solidFill>
                <a:latin typeface="Adobe Kaiti Std R" pitchFamily="18" charset="-128"/>
                <a:ea typeface="Adobe Kaiti Std R" pitchFamily="18" charset="-128"/>
              </a:rPr>
              <a:t>表</a:t>
            </a:r>
            <a:r>
              <a:rPr lang="zh-CN" altLang="en-US" sz="4000" dirty="0" smtClean="0">
                <a:solidFill>
                  <a:prstClr val="black"/>
                </a:solidFill>
                <a:latin typeface="Adobe Kaiti Std R" pitchFamily="18" charset="-128"/>
                <a:ea typeface="Adobe Kaiti Std R" pitchFamily="18" charset="-128"/>
              </a:rPr>
              <a:t>现</a:t>
            </a:r>
            <a:endParaRPr lang="en-US" sz="4000" dirty="0">
              <a:solidFill>
                <a:prstClr val="black"/>
              </a:solidFill>
              <a:latin typeface="Adobe Kaiti Std R" pitchFamily="18" charset="-128"/>
              <a:ea typeface="Adobe Kaiti Std R" pitchFamily="18" charset="-128"/>
            </a:endParaRPr>
          </a:p>
        </p:txBody>
      </p:sp>
      <p:sp>
        <p:nvSpPr>
          <p:cNvPr id="14" name="Heart 13"/>
          <p:cNvSpPr/>
          <p:nvPr/>
        </p:nvSpPr>
        <p:spPr>
          <a:xfrm>
            <a:off x="8382000" y="2438400"/>
            <a:ext cx="228600" cy="2286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381000" y="1295400"/>
            <a:ext cx="32004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表示</a:t>
            </a:r>
            <a:endParaRPr lang="en-US" sz="8000" dirty="0">
              <a:solidFill>
                <a:prstClr val="black"/>
              </a:solidFill>
              <a:latin typeface="Adobe Kaiti Std R" pitchFamily="18" charset="-128"/>
              <a:ea typeface="Adobe Kaiti Std R" pitchFamily="18" charset="-128"/>
            </a:endParaRPr>
          </a:p>
        </p:txBody>
      </p:sp>
      <p:sp>
        <p:nvSpPr>
          <p:cNvPr id="16" name="TextBox 15"/>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CN" altLang="en-US" sz="1600" dirty="0" smtClean="0">
                <a:solidFill>
                  <a:prstClr val="black"/>
                </a:solidFill>
                <a:latin typeface="Adobe Fan Heiti Std B" pitchFamily="34" charset="-128"/>
                <a:ea typeface="Adobe Fan Heiti Std B" pitchFamily="34" charset="-128"/>
              </a:rPr>
              <a:t>老师可挑词语来做活动</a:t>
            </a:r>
            <a:endParaRPr lang="en-US" sz="1600" dirty="0">
              <a:solidFill>
                <a:prstClr val="black"/>
              </a:solidFill>
              <a:latin typeface="Adobe Fan Heiti Std B" pitchFamily="34" charset="-128"/>
              <a:ea typeface="Adobe Fan Heiti Std B" pitchFamily="34" charset="-128"/>
            </a:endParaRPr>
          </a:p>
        </p:txBody>
      </p:sp>
      <p:sp>
        <p:nvSpPr>
          <p:cNvPr id="19" name="TextBox 18"/>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sp>
        <p:nvSpPr>
          <p:cNvPr id="20" name="TextBox 19"/>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2010559382"/>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5" presetClass="emph" presetSubtype="0" repeatCount="2000" fill="hold" grpId="0" nodeType="after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26"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par>
                          <p:cTn id="41" fill="hold">
                            <p:stCondLst>
                              <p:cond delay="2000"/>
                            </p:stCondLst>
                            <p:childTnLst>
                              <p:par>
                                <p:cTn id="42" presetID="35" presetClass="emph" presetSubtype="0" repeatCount="2000" fill="hold" grpId="0" nodeType="afterEffect">
                                  <p:stCondLst>
                                    <p:cond delay="0"/>
                                  </p:stCondLst>
                                  <p:childTnLst>
                                    <p:anim calcmode="discrete" valueType="str">
                                      <p:cBhvr>
                                        <p:cTn id="43"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repeatCount="200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Horizontal)">
                                      <p:cBhvr>
                                        <p:cTn id="5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eishing\Dropbox\meizhouhuayu\pics\31.31.png"/>
          <p:cNvPicPr>
            <a:picLocks noChangeAspect="1" noChangeArrowheads="1"/>
          </p:cNvPicPr>
          <p:nvPr/>
        </p:nvPicPr>
        <p:blipFill>
          <a:blip r:embed="rId4" cstate="print">
            <a:lum bright="-10000" contrast="20000"/>
          </a:blip>
          <a:srcRect l="75545" t="2266" r="1155" b="50139"/>
          <a:stretch>
            <a:fillRect/>
          </a:stretch>
        </p:blipFill>
        <p:spPr bwMode="auto">
          <a:xfrm>
            <a:off x="381000" y="4800600"/>
            <a:ext cx="2420257" cy="17526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33400" y="3886200"/>
            <a:ext cx="18288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回收</a:t>
            </a:r>
            <a:endParaRPr lang="en-US" sz="4000" dirty="0">
              <a:solidFill>
                <a:prstClr val="black"/>
              </a:solidFill>
              <a:latin typeface="Adobe Kaiti Std R" pitchFamily="18" charset="-128"/>
              <a:ea typeface="Adobe Kaiti Std R" pitchFamily="18" charset="-128"/>
            </a:endParaRPr>
          </a:p>
        </p:txBody>
      </p:sp>
      <p:sp>
        <p:nvSpPr>
          <p:cNvPr id="5" name="TextBox 4"/>
          <p:cNvSpPr txBox="1"/>
          <p:nvPr/>
        </p:nvSpPr>
        <p:spPr>
          <a:xfrm>
            <a:off x="3733800" y="1143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收看</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124200" y="2438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a:t>
            </a:r>
            <a:r>
              <a:rPr lang="zh-TW" altLang="en-US" sz="4000" dirty="0" smtClean="0">
                <a:solidFill>
                  <a:prstClr val="black"/>
                </a:solidFill>
                <a:latin typeface="Adobe Kaiti Std R" pitchFamily="18" charset="-128"/>
                <a:ea typeface="Adobe Kaiti Std R" pitchFamily="18" charset="-128"/>
              </a:rPr>
              <a:t>起</a:t>
            </a:r>
            <a:r>
              <a:rPr lang="zh-CN" altLang="en-US" sz="4000" dirty="0" smtClean="0">
                <a:solidFill>
                  <a:prstClr val="black"/>
                </a:solidFill>
                <a:latin typeface="Adobe Kaiti Std R" pitchFamily="18" charset="-128"/>
                <a:ea typeface="Adobe Kaiti Std R" pitchFamily="18" charset="-128"/>
              </a:rPr>
              <a:t>来</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6324600" y="2895600"/>
            <a:ext cx="2133600" cy="707886"/>
          </a:xfrm>
          <a:prstGeom prst="rect">
            <a:avLst/>
          </a:prstGeom>
          <a:solidFill>
            <a:srgbClr val="FFFF00"/>
          </a:solidFill>
        </p:spPr>
        <p:txBody>
          <a:bodyPr wrap="square" rtlCol="0">
            <a:spAutoFit/>
          </a:bodyPr>
          <a:lstStyle/>
          <a:p>
            <a:pPr algn="ctr"/>
            <a:r>
              <a:rPr lang="en-US" altLang="zh-TW" sz="4000" dirty="0">
                <a:solidFill>
                  <a:prstClr val="black"/>
                </a:solidFill>
                <a:latin typeface="Adobe Kaiti Std R" pitchFamily="18" charset="-128"/>
                <a:ea typeface="Adobe Kaiti Std R" pitchFamily="18" charset="-128"/>
              </a:rPr>
              <a:t>$</a:t>
            </a:r>
            <a:r>
              <a:rPr lang="zh-TW" altLang="en-US" sz="4000" dirty="0">
                <a:solidFill>
                  <a:prstClr val="black"/>
                </a:solidFill>
                <a:latin typeface="Adobe Kaiti Std R" pitchFamily="18" charset="-128"/>
                <a:ea typeface="Adobe Kaiti Std R" pitchFamily="18" charset="-128"/>
              </a:rPr>
              <a:t>收入高</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3657600" y="5562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收到了</a:t>
            </a:r>
            <a:endParaRPr lang="en-US" sz="4000" dirty="0">
              <a:solidFill>
                <a:prstClr val="black"/>
              </a:solidFill>
              <a:latin typeface="Adobe Kaiti Std R" pitchFamily="18" charset="-128"/>
              <a:ea typeface="Adobe Kaiti Std R" pitchFamily="18" charset="-128"/>
            </a:endParaRPr>
          </a:p>
        </p:txBody>
      </p:sp>
      <p:sp>
        <p:nvSpPr>
          <p:cNvPr id="9" name="TextBox 8"/>
          <p:cNvSpPr txBox="1"/>
          <p:nvPr/>
        </p:nvSpPr>
        <p:spPr>
          <a:xfrm>
            <a:off x="7010400" y="5715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a:t>
            </a:r>
            <a:r>
              <a:rPr lang="zh-TW" altLang="en-US" sz="4000" dirty="0" smtClean="0">
                <a:solidFill>
                  <a:prstClr val="black"/>
                </a:solidFill>
                <a:latin typeface="Adobe Kaiti Std R" pitchFamily="18" charset="-128"/>
                <a:ea typeface="Adobe Kaiti Std R" pitchFamily="18" charset="-128"/>
              </a:rPr>
              <a:t>回</a:t>
            </a:r>
            <a:r>
              <a:rPr lang="zh-CN" altLang="en-US" sz="4000" dirty="0" smtClean="0">
                <a:solidFill>
                  <a:prstClr val="black"/>
                </a:solidFill>
                <a:latin typeface="Adobe Kaiti Std R" pitchFamily="18" charset="-128"/>
                <a:ea typeface="Adobe Kaiti Std R" pitchFamily="18" charset="-128"/>
              </a:rPr>
              <a:t>来</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3810000" y="4038600"/>
            <a:ext cx="15240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a:t>
            </a:r>
            <a:r>
              <a:rPr lang="zh-TW" altLang="en-US" sz="4000" dirty="0" smtClean="0">
                <a:solidFill>
                  <a:prstClr val="black"/>
                </a:solidFill>
                <a:latin typeface="Adobe Kaiti Std R" pitchFamily="18" charset="-128"/>
                <a:ea typeface="Adobe Kaiti Std R" pitchFamily="18" charset="-128"/>
              </a:rPr>
              <a:t>下</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6705600" y="4343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收工了</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6781800" y="1524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收心</a:t>
            </a:r>
            <a:endParaRPr lang="en-US" sz="4000" dirty="0">
              <a:solidFill>
                <a:prstClr val="black"/>
              </a:solidFill>
              <a:latin typeface="Adobe Kaiti Std R" pitchFamily="18" charset="-128"/>
              <a:ea typeface="Adobe Kaiti Std R" pitchFamily="18" charset="-128"/>
            </a:endParaRPr>
          </a:p>
        </p:txBody>
      </p:sp>
      <p:sp>
        <p:nvSpPr>
          <p:cNvPr id="14" name="TextBox 13"/>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收</a:t>
            </a:r>
            <a:endParaRPr lang="en-US" sz="8000" dirty="0">
              <a:solidFill>
                <a:prstClr val="black"/>
              </a:solidFill>
              <a:latin typeface="Adobe Kaiti Std R" pitchFamily="18" charset="-128"/>
              <a:ea typeface="Adobe Kaiti Std R" pitchFamily="18" charset="-128"/>
            </a:endParaRPr>
          </a:p>
        </p:txBody>
      </p:sp>
      <p:sp>
        <p:nvSpPr>
          <p:cNvPr id="18" name="TextBox 17"/>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CN" altLang="en-US" sz="1600" dirty="0" smtClean="0">
                <a:solidFill>
                  <a:prstClr val="black"/>
                </a:solidFill>
                <a:latin typeface="Adobe Fan Heiti Std B" pitchFamily="34" charset="-128"/>
                <a:ea typeface="Adobe Fan Heiti Std B" pitchFamily="34" charset="-128"/>
              </a:rPr>
              <a:t>老师可挑词语来做活动</a:t>
            </a:r>
            <a:endParaRPr lang="en-US" sz="1600" dirty="0">
              <a:solidFill>
                <a:prstClr val="black"/>
              </a:solidFill>
              <a:latin typeface="Adobe Fan Heiti Std B" pitchFamily="34" charset="-128"/>
              <a:ea typeface="Adobe Fan Heiti Std B" pitchFamily="34" charset="-128"/>
            </a:endParaRPr>
          </a:p>
        </p:txBody>
      </p:sp>
      <p:sp>
        <p:nvSpPr>
          <p:cNvPr id="19" name="TextBox 18"/>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sp>
        <p:nvSpPr>
          <p:cNvPr id="20" name="TextBox 19"/>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2332450994"/>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5" presetClass="emph" presetSubtype="0" repeatCount="2000" fill="hold" grpId="0" nodeType="afterEffect">
                                  <p:stCondLst>
                                    <p:cond delay="0"/>
                                  </p:stCondLst>
                                  <p:childTnLst>
                                    <p:anim calcmode="discrete" valueType="str">
                                      <p:cBhvr>
                                        <p:cTn id="10"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repeatCount="2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600" decel="100000"/>
                                        <p:tgtEl>
                                          <p:spTgt spid="7"/>
                                        </p:tgtEl>
                                      </p:cBhvr>
                                    </p:animEffect>
                                    <p:anim calcmode="lin" valueType="num">
                                      <p:cBhvr>
                                        <p:cTn id="39" dur="1600" decel="100000" fill="hold"/>
                                        <p:tgtEl>
                                          <p:spTgt spid="7"/>
                                        </p:tgtEl>
                                        <p:attrNameLst>
                                          <p:attrName>style.rotation</p:attrName>
                                        </p:attrNameLst>
                                      </p:cBhvr>
                                      <p:tavLst>
                                        <p:tav tm="0">
                                          <p:val>
                                            <p:fltVal val="-90"/>
                                          </p:val>
                                        </p:tav>
                                        <p:tav tm="100000">
                                          <p:val>
                                            <p:fltVal val="0"/>
                                          </p:val>
                                        </p:tav>
                                      </p:tavLst>
                                    </p:anim>
                                    <p:anim calcmode="lin" valueType="num">
                                      <p:cBhvr>
                                        <p:cTn id="40" dur="1600" decel="100000" fill="hold"/>
                                        <p:tgtEl>
                                          <p:spTgt spid="7"/>
                                        </p:tgtEl>
                                        <p:attrNameLst>
                                          <p:attrName>ppt_x</p:attrName>
                                        </p:attrNameLst>
                                      </p:cBhvr>
                                      <p:tavLst>
                                        <p:tav tm="0">
                                          <p:val>
                                            <p:strVal val="#ppt_x+0.4"/>
                                          </p:val>
                                        </p:tav>
                                        <p:tav tm="100000">
                                          <p:val>
                                            <p:strVal val="#ppt_x-0.05"/>
                                          </p:val>
                                        </p:tav>
                                      </p:tavLst>
                                    </p:anim>
                                    <p:anim calcmode="lin" valueType="num">
                                      <p:cBhvr>
                                        <p:cTn id="41" dur="1600" decel="100000" fill="hold"/>
                                        <p:tgtEl>
                                          <p:spTgt spid="7"/>
                                        </p:tgtEl>
                                        <p:attrNameLst>
                                          <p:attrName>ppt_y</p:attrName>
                                        </p:attrNameLst>
                                      </p:cBhvr>
                                      <p:tavLst>
                                        <p:tav tm="0">
                                          <p:val>
                                            <p:strVal val="#ppt_y-0.4"/>
                                          </p:val>
                                        </p:tav>
                                        <p:tav tm="100000">
                                          <p:val>
                                            <p:strVal val="#ppt_y+0.1"/>
                                          </p:val>
                                        </p:tav>
                                      </p:tavLst>
                                    </p:anim>
                                    <p:anim calcmode="lin" valueType="num">
                                      <p:cBhvr>
                                        <p:cTn id="42"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43"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anim calcmode="lin" valueType="num">
                                      <p:cBhvr>
                                        <p:cTn id="49" dur="2000" fill="hold"/>
                                        <p:tgtEl>
                                          <p:spTgt spid="8"/>
                                        </p:tgtEl>
                                        <p:attrNameLst>
                                          <p:attrName>style.rotation</p:attrName>
                                        </p:attrNameLst>
                                      </p:cBhvr>
                                      <p:tavLst>
                                        <p:tav tm="0">
                                          <p:val>
                                            <p:fltVal val="720"/>
                                          </p:val>
                                        </p:tav>
                                        <p:tav tm="100000">
                                          <p:val>
                                            <p:fltVal val="0"/>
                                          </p:val>
                                        </p:tav>
                                      </p:tavLst>
                                    </p:anim>
                                    <p:anim calcmode="lin" valueType="num">
                                      <p:cBhvr>
                                        <p:cTn id="50" dur="2000" fill="hold"/>
                                        <p:tgtEl>
                                          <p:spTgt spid="8"/>
                                        </p:tgtEl>
                                        <p:attrNameLst>
                                          <p:attrName>ppt_h</p:attrName>
                                        </p:attrNameLst>
                                      </p:cBhvr>
                                      <p:tavLst>
                                        <p:tav tm="0">
                                          <p:val>
                                            <p:fltVal val="0"/>
                                          </p:val>
                                        </p:tav>
                                        <p:tav tm="100000">
                                          <p:val>
                                            <p:strVal val="#ppt_h"/>
                                          </p:val>
                                        </p:tav>
                                      </p:tavLst>
                                    </p:anim>
                                    <p:anim calcmode="lin" valueType="num">
                                      <p:cBhvr>
                                        <p:cTn id="51"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2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Horizontal)">
                                      <p:cBhvr>
                                        <p:cTn id="61" dur="2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Effect transition="in" filter="fade">
                                      <p:cBhvr>
                                        <p:cTn id="66" dur="2000"/>
                                        <p:tgtEl>
                                          <p:spTgt spid="11"/>
                                        </p:tgtEl>
                                      </p:cBhvr>
                                    </p:animEffect>
                                    <p:anim calcmode="lin" valueType="num">
                                      <p:cBhvr>
                                        <p:cTn id="67" dur="2000" fill="hold"/>
                                        <p:tgtEl>
                                          <p:spTgt spid="11"/>
                                        </p:tgtEl>
                                        <p:attrNameLst>
                                          <p:attrName>ppt_x</p:attrName>
                                        </p:attrNameLst>
                                      </p:cBhvr>
                                      <p:tavLst>
                                        <p:tav tm="0">
                                          <p:val>
                                            <p:strVal val="#ppt_x-.1"/>
                                          </p:val>
                                        </p:tav>
                                        <p:tav tm="100000">
                                          <p:val>
                                            <p:strVal val="#ppt_x"/>
                                          </p:val>
                                        </p:tav>
                                      </p:tavLst>
                                    </p:anim>
                                    <p:anim calcmode="lin" valueType="num">
                                      <p:cBhvr>
                                        <p:cTn id="6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2000" fill="hold"/>
                                        <p:tgtEl>
                                          <p:spTgt spid="12"/>
                                        </p:tgtEl>
                                        <p:attrNameLst>
                                          <p:attrName>ppt_x</p:attrName>
                                        </p:attrNameLst>
                                      </p:cBhvr>
                                      <p:tavLst>
                                        <p:tav tm="0">
                                          <p:val>
                                            <p:strVal val="#ppt_x"/>
                                          </p:val>
                                        </p:tav>
                                        <p:tav tm="100000">
                                          <p:val>
                                            <p:strVal val="#ppt_x"/>
                                          </p:val>
                                        </p:tav>
                                      </p:tavLst>
                                    </p:anim>
                                    <p:anim calcmode="lin" valueType="num">
                                      <p:cBhvr additive="base">
                                        <p:cTn id="74"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eishing\Dropbox\meizhouhuayu\pics\31.31.png"/>
          <p:cNvPicPr>
            <a:picLocks noChangeAspect="1" noChangeArrowheads="1"/>
          </p:cNvPicPr>
          <p:nvPr/>
        </p:nvPicPr>
        <p:blipFill>
          <a:blip r:embed="rId4" cstate="print">
            <a:lum bright="-10000" contrast="20000"/>
          </a:blip>
          <a:srcRect l="50768" t="2374" r="25258" b="50139"/>
          <a:stretch>
            <a:fillRect/>
          </a:stretch>
        </p:blipFill>
        <p:spPr bwMode="auto">
          <a:xfrm>
            <a:off x="381000" y="4818262"/>
            <a:ext cx="2362200" cy="1658738"/>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685800" y="3810000"/>
            <a:ext cx="1828800" cy="707886"/>
          </a:xfrm>
          <a:prstGeom prst="rect">
            <a:avLst/>
          </a:prstGeom>
          <a:solidFill>
            <a:schemeClr val="bg2"/>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五</a:t>
            </a:r>
            <a:r>
              <a:rPr lang="zh-CN" altLang="en-US" sz="4000" dirty="0" smtClean="0">
                <a:solidFill>
                  <a:prstClr val="black"/>
                </a:solidFill>
                <a:latin typeface="Adobe Kaiti Std R" pitchFamily="18" charset="-128"/>
                <a:ea typeface="Adobe Kaiti Std R" pitchFamily="18" charset="-128"/>
              </a:rPr>
              <a:t>点</a:t>
            </a:r>
            <a:r>
              <a:rPr lang="zh-TW" altLang="en-US" sz="4000" dirty="0" smtClean="0">
                <a:solidFill>
                  <a:prstClr val="black"/>
                </a:solidFill>
                <a:latin typeface="Adobe Kaiti Std R" pitchFamily="18" charset="-128"/>
                <a:ea typeface="Adobe Kaiti Std R" pitchFamily="18" charset="-128"/>
              </a:rPr>
              <a:t>半</a:t>
            </a:r>
            <a:endParaRPr lang="en-US" sz="4000" dirty="0">
              <a:solidFill>
                <a:prstClr val="black"/>
              </a:solidFill>
              <a:latin typeface="Adobe Kaiti Std R" pitchFamily="18" charset="-128"/>
              <a:ea typeface="Adobe Kaiti Std R" pitchFamily="18" charset="-128"/>
            </a:endParaRPr>
          </a:p>
        </p:txBody>
      </p:sp>
      <p:sp>
        <p:nvSpPr>
          <p:cNvPr id="5" name="TextBox 4"/>
          <p:cNvSpPr txBox="1"/>
          <p:nvPr/>
        </p:nvSpPr>
        <p:spPr>
          <a:xfrm>
            <a:off x="6553200" y="9144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点</a:t>
            </a:r>
            <a:r>
              <a:rPr lang="zh-TW" altLang="en-US" sz="4000" dirty="0" smtClean="0">
                <a:solidFill>
                  <a:prstClr val="black"/>
                </a:solidFill>
                <a:latin typeface="Adobe Kaiti Std R" pitchFamily="18" charset="-128"/>
                <a:ea typeface="Adobe Kaiti Std R" pitchFamily="18" charset="-128"/>
              </a:rPr>
              <a:t>歌</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2514600" y="7620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点</a:t>
            </a:r>
            <a:r>
              <a:rPr lang="zh-TW" altLang="en-US" sz="4000" dirty="0" smtClean="0">
                <a:solidFill>
                  <a:prstClr val="black"/>
                </a:solidFill>
                <a:latin typeface="Adobe Kaiti Std R" pitchFamily="18" charset="-128"/>
                <a:ea typeface="Adobe Kaiti Std R" pitchFamily="18" charset="-128"/>
              </a:rPr>
              <a:t>火</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5410200" y="56388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点</a:t>
            </a:r>
            <a:r>
              <a:rPr lang="zh-TW" altLang="en-US" sz="4000" dirty="0" smtClean="0">
                <a:solidFill>
                  <a:prstClr val="black"/>
                </a:solidFill>
                <a:latin typeface="Adobe Kaiti Std R" pitchFamily="18" charset="-128"/>
                <a:ea typeface="Adobe Kaiti Std R" pitchFamily="18" charset="-128"/>
              </a:rPr>
              <a:t>名</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6934200" y="48006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好</a:t>
            </a:r>
            <a:r>
              <a:rPr lang="zh-CN" altLang="en-US" sz="4000" dirty="0" smtClean="0">
                <a:solidFill>
                  <a:prstClr val="black"/>
                </a:solidFill>
                <a:latin typeface="Adobe Kaiti Std R" pitchFamily="18" charset="-128"/>
                <a:ea typeface="Adobe Kaiti Std R" pitchFamily="18" charset="-128"/>
              </a:rPr>
              <a:t>点</a:t>
            </a:r>
            <a:r>
              <a:rPr lang="zh-TW" altLang="en-US" sz="4000" dirty="0" smtClean="0">
                <a:solidFill>
                  <a:prstClr val="black"/>
                </a:solidFill>
                <a:latin typeface="Adobe Kaiti Std R" pitchFamily="18" charset="-128"/>
                <a:ea typeface="Adobe Kaiti Std R" pitchFamily="18" charset="-128"/>
              </a:rPr>
              <a:t>子</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3276600" y="50292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一</a:t>
            </a:r>
            <a:r>
              <a:rPr lang="zh-CN" altLang="en-US" sz="4000" dirty="0" smtClean="0">
                <a:solidFill>
                  <a:prstClr val="black"/>
                </a:solidFill>
                <a:latin typeface="Adobe Kaiti Std R" pitchFamily="18" charset="-128"/>
                <a:ea typeface="Adobe Kaiti Std R" pitchFamily="18" charset="-128"/>
              </a:rPr>
              <a:t>点</a:t>
            </a:r>
            <a:r>
              <a:rPr lang="zh-TW" altLang="en-US" sz="2800" dirty="0" smtClean="0">
                <a:solidFill>
                  <a:prstClr val="black"/>
                </a:solidFill>
                <a:latin typeface="Adobe Kaiti Std R" pitchFamily="18" charset="-128"/>
                <a:ea typeface="Adobe Kaiti Std R" pitchFamily="18" charset="-128"/>
              </a:rPr>
              <a:t>兒</a:t>
            </a:r>
            <a:endParaRPr lang="en-US" sz="2800" dirty="0">
              <a:solidFill>
                <a:prstClr val="black"/>
              </a:solidFill>
              <a:latin typeface="Adobe Kaiti Std R" pitchFamily="18" charset="-128"/>
              <a:ea typeface="Adobe Kaiti Std R" pitchFamily="18" charset="-128"/>
            </a:endParaRPr>
          </a:p>
        </p:txBody>
      </p:sp>
      <p:sp>
        <p:nvSpPr>
          <p:cNvPr id="11" name="TextBox 10"/>
          <p:cNvSpPr txBox="1"/>
          <p:nvPr/>
        </p:nvSpPr>
        <p:spPr>
          <a:xfrm>
            <a:off x="2895600" y="33528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点</a:t>
            </a:r>
            <a:r>
              <a:rPr lang="zh-TW" altLang="en-US" sz="4000" dirty="0" smtClean="0">
                <a:solidFill>
                  <a:prstClr val="black"/>
                </a:solidFill>
                <a:latin typeface="Adobe Kaiti Std R" pitchFamily="18" charset="-128"/>
                <a:ea typeface="Adobe Kaiti Std R" pitchFamily="18" charset="-128"/>
              </a:rPr>
              <a:t>心</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5638800" y="3657600"/>
            <a:ext cx="1828800" cy="707886"/>
          </a:xfrm>
          <a:prstGeom prst="rect">
            <a:avLst/>
          </a:prstGeom>
          <a:solidFill>
            <a:srgbClr val="FFFF00"/>
          </a:solidFill>
        </p:spPr>
        <p:txBody>
          <a:bodyPr wrap="square" rtlCol="0">
            <a:spAutoFit/>
          </a:bodyPr>
          <a:lstStyle/>
          <a:p>
            <a:pPr algn="ctr"/>
            <a:r>
              <a:rPr lang="zh-CN" altLang="en-US" sz="4000" dirty="0" smtClean="0">
                <a:solidFill>
                  <a:prstClr val="black"/>
                </a:solidFill>
                <a:latin typeface="Adobe Kaiti Std R" pitchFamily="18" charset="-128"/>
                <a:ea typeface="Adobe Kaiti Std R" pitchFamily="18" charset="-128"/>
              </a:rPr>
              <a:t>点</a:t>
            </a:r>
            <a:r>
              <a:rPr lang="zh-TW" altLang="en-US" sz="4000" dirty="0" smtClean="0">
                <a:solidFill>
                  <a:prstClr val="black"/>
                </a:solidFill>
                <a:latin typeface="Adobe Kaiti Std R" pitchFamily="18" charset="-128"/>
                <a:ea typeface="Adobe Kaiti Std R" pitchFamily="18" charset="-128"/>
              </a:rPr>
              <a:t>出</a:t>
            </a:r>
            <a:r>
              <a:rPr lang="zh-CN" altLang="en-US" sz="4000" dirty="0" smtClean="0">
                <a:solidFill>
                  <a:prstClr val="black"/>
                </a:solidFill>
                <a:latin typeface="Adobe Kaiti Std R" pitchFamily="18" charset="-128"/>
                <a:ea typeface="Adobe Kaiti Std R" pitchFamily="18" charset="-128"/>
              </a:rPr>
              <a:t>来</a:t>
            </a:r>
            <a:endParaRPr lang="en-US" sz="4000" dirty="0">
              <a:solidFill>
                <a:prstClr val="black"/>
              </a:solidFill>
              <a:latin typeface="Adobe Kaiti Std R" pitchFamily="18" charset="-128"/>
              <a:ea typeface="Adobe Kaiti Std R" pitchFamily="18" charset="-128"/>
            </a:endParaRPr>
          </a:p>
        </p:txBody>
      </p:sp>
      <p:sp>
        <p:nvSpPr>
          <p:cNvPr id="14" name="TextBox 13"/>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CN" altLang="en-US" sz="8000" dirty="0" smtClean="0">
                <a:solidFill>
                  <a:prstClr val="black"/>
                </a:solidFill>
                <a:latin typeface="Adobe Kaiti Std R" pitchFamily="18" charset="-128"/>
                <a:ea typeface="Adobe Kaiti Std R" pitchFamily="18" charset="-128"/>
              </a:rPr>
              <a:t>点</a:t>
            </a:r>
            <a:endParaRPr lang="en-US" sz="8000" dirty="0">
              <a:solidFill>
                <a:prstClr val="black"/>
              </a:solidFill>
              <a:latin typeface="Adobe Kaiti Std R" pitchFamily="18" charset="-128"/>
              <a:ea typeface="Adobe Kaiti Std R" pitchFamily="18" charset="-128"/>
            </a:endParaRPr>
          </a:p>
        </p:txBody>
      </p:sp>
      <p:sp>
        <p:nvSpPr>
          <p:cNvPr id="17" name="TextBox 16"/>
          <p:cNvSpPr txBox="1"/>
          <p:nvPr/>
        </p:nvSpPr>
        <p:spPr>
          <a:xfrm>
            <a:off x="5943600" y="22860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黑</a:t>
            </a:r>
            <a:r>
              <a:rPr lang="zh-CN" altLang="en-US" sz="4000" dirty="0" smtClean="0">
                <a:solidFill>
                  <a:prstClr val="black"/>
                </a:solidFill>
                <a:latin typeface="Adobe Kaiti Std R" pitchFamily="18" charset="-128"/>
                <a:ea typeface="Adobe Kaiti Std R" pitchFamily="18" charset="-128"/>
              </a:rPr>
              <a:t>点</a:t>
            </a:r>
            <a:endParaRPr lang="en-US" sz="4000" dirty="0">
              <a:solidFill>
                <a:prstClr val="black"/>
              </a:solidFill>
              <a:latin typeface="Adobe Kaiti Std R" pitchFamily="18" charset="-128"/>
              <a:ea typeface="Adobe Kaiti Std R" pitchFamily="18" charset="-128"/>
            </a:endParaRPr>
          </a:p>
        </p:txBody>
      </p:sp>
      <p:sp>
        <p:nvSpPr>
          <p:cNvPr id="16" name="Teardrop 15"/>
          <p:cNvSpPr/>
          <p:nvPr/>
        </p:nvSpPr>
        <p:spPr>
          <a:xfrm>
            <a:off x="5715000" y="2514600"/>
            <a:ext cx="533400" cy="381000"/>
          </a:xfrm>
          <a:prstGeom prst="teardrop">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3124200" y="2057400"/>
            <a:ext cx="1828800" cy="707886"/>
          </a:xfrm>
          <a:prstGeom prst="rect">
            <a:avLst/>
          </a:prstGeom>
          <a:solidFill>
            <a:srgbClr val="FFFF00"/>
          </a:solidFill>
        </p:spPr>
        <p:txBody>
          <a:bodyPr wrap="square" rtlCol="0">
            <a:spAutoFit/>
          </a:bodyPr>
          <a:lstStyle/>
          <a:p>
            <a:pPr algn="ctr"/>
            <a:r>
              <a:rPr lang="zh-TW" altLang="en-US" sz="4000" dirty="0" smtClean="0">
                <a:solidFill>
                  <a:prstClr val="black"/>
                </a:solidFill>
                <a:latin typeface="Adobe Kaiti Std R" pitchFamily="18" charset="-128"/>
                <a:ea typeface="Adobe Kaiti Std R" pitchFamily="18" charset="-128"/>
              </a:rPr>
              <a:t>白</a:t>
            </a:r>
            <a:r>
              <a:rPr lang="zh-CN" altLang="en-US" sz="4000" dirty="0" smtClean="0">
                <a:solidFill>
                  <a:prstClr val="black"/>
                </a:solidFill>
                <a:latin typeface="Adobe Kaiti Std R" pitchFamily="18" charset="-128"/>
                <a:ea typeface="Adobe Kaiti Std R" pitchFamily="18" charset="-128"/>
              </a:rPr>
              <a:t>点</a:t>
            </a:r>
            <a:endParaRPr lang="en-US" sz="4000" dirty="0">
              <a:solidFill>
                <a:prstClr val="black"/>
              </a:solidFill>
              <a:latin typeface="Adobe Kaiti Std R" pitchFamily="18" charset="-128"/>
              <a:ea typeface="Adobe Kaiti Std R" pitchFamily="18" charset="-128"/>
            </a:endParaRPr>
          </a:p>
        </p:txBody>
      </p:sp>
      <p:sp>
        <p:nvSpPr>
          <p:cNvPr id="15" name="Teardrop 14"/>
          <p:cNvSpPr/>
          <p:nvPr/>
        </p:nvSpPr>
        <p:spPr>
          <a:xfrm>
            <a:off x="2895600" y="2286000"/>
            <a:ext cx="609600" cy="304800"/>
          </a:xfrm>
          <a:prstGeom prst="teardrop">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CN" altLang="en-US" sz="1600" dirty="0" smtClean="0">
                <a:solidFill>
                  <a:prstClr val="black"/>
                </a:solidFill>
                <a:latin typeface="Adobe Fan Heiti Std B" pitchFamily="34" charset="-128"/>
                <a:ea typeface="Adobe Fan Heiti Std B" pitchFamily="34" charset="-128"/>
              </a:rPr>
              <a:t>老师可挑词语来做活动</a:t>
            </a:r>
            <a:endParaRPr lang="en-US" sz="1600" dirty="0">
              <a:solidFill>
                <a:prstClr val="black"/>
              </a:solidFill>
              <a:latin typeface="Adobe Fan Heiti Std B" pitchFamily="34" charset="-128"/>
              <a:ea typeface="Adobe Fan Heiti Std B" pitchFamily="34" charset="-128"/>
            </a:endParaRPr>
          </a:p>
        </p:txBody>
      </p:sp>
      <p:sp>
        <p:nvSpPr>
          <p:cNvPr id="22" name="TextBox 21"/>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sp>
        <p:nvSpPr>
          <p:cNvPr id="23" name="TextBox 22"/>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522111313"/>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5" presetClass="emph" presetSubtype="0" repeatCount="2000" fill="hold" grpId="0" nodeType="afterEffect">
                                  <p:stCondLst>
                                    <p:cond delay="0"/>
                                  </p:stCondLst>
                                  <p:childTnLst>
                                    <p:anim calcmode="discrete" valueType="str">
                                      <p:cBhvr>
                                        <p:cTn id="10"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600" decel="100000"/>
                                        <p:tgtEl>
                                          <p:spTgt spid="8"/>
                                        </p:tgtEl>
                                      </p:cBhvr>
                                    </p:animEffect>
                                    <p:anim calcmode="lin" valueType="num">
                                      <p:cBhvr>
                                        <p:cTn id="44" dur="1600" decel="100000" fill="hold"/>
                                        <p:tgtEl>
                                          <p:spTgt spid="8"/>
                                        </p:tgtEl>
                                        <p:attrNameLst>
                                          <p:attrName>style.rotation</p:attrName>
                                        </p:attrNameLst>
                                      </p:cBhvr>
                                      <p:tavLst>
                                        <p:tav tm="0">
                                          <p:val>
                                            <p:fltVal val="-90"/>
                                          </p:val>
                                        </p:tav>
                                        <p:tav tm="100000">
                                          <p:val>
                                            <p:fltVal val="0"/>
                                          </p:val>
                                        </p:tav>
                                      </p:tavLst>
                                    </p:anim>
                                    <p:anim calcmode="lin" valueType="num">
                                      <p:cBhvr>
                                        <p:cTn id="45" dur="1600" decel="100000" fill="hold"/>
                                        <p:tgtEl>
                                          <p:spTgt spid="8"/>
                                        </p:tgtEl>
                                        <p:attrNameLst>
                                          <p:attrName>ppt_x</p:attrName>
                                        </p:attrNameLst>
                                      </p:cBhvr>
                                      <p:tavLst>
                                        <p:tav tm="0">
                                          <p:val>
                                            <p:strVal val="#ppt_x+0.4"/>
                                          </p:val>
                                        </p:tav>
                                        <p:tav tm="100000">
                                          <p:val>
                                            <p:strVal val="#ppt_x-0.05"/>
                                          </p:val>
                                        </p:tav>
                                      </p:tavLst>
                                    </p:anim>
                                    <p:anim calcmode="lin" valueType="num">
                                      <p:cBhvr>
                                        <p:cTn id="46" dur="1600" decel="100000" fill="hold"/>
                                        <p:tgtEl>
                                          <p:spTgt spid="8"/>
                                        </p:tgtEl>
                                        <p:attrNameLst>
                                          <p:attrName>ppt_y</p:attrName>
                                        </p:attrNameLst>
                                      </p:cBhvr>
                                      <p:tavLst>
                                        <p:tav tm="0">
                                          <p:val>
                                            <p:strVal val="#ppt_y-0.4"/>
                                          </p:val>
                                        </p:tav>
                                        <p:tav tm="100000">
                                          <p:val>
                                            <p:strVal val="#ppt_y+0.1"/>
                                          </p:val>
                                        </p:tav>
                                      </p:tavLst>
                                    </p:anim>
                                    <p:anim calcmode="lin" valueType="num">
                                      <p:cBhvr>
                                        <p:cTn id="47"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48"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anim calcmode="lin" valueType="num">
                                      <p:cBhvr>
                                        <p:cTn id="54" dur="2000" fill="hold"/>
                                        <p:tgtEl>
                                          <p:spTgt spid="10"/>
                                        </p:tgtEl>
                                        <p:attrNameLst>
                                          <p:attrName>style.rotation</p:attrName>
                                        </p:attrNameLst>
                                      </p:cBhvr>
                                      <p:tavLst>
                                        <p:tav tm="0">
                                          <p:val>
                                            <p:fltVal val="720"/>
                                          </p:val>
                                        </p:tav>
                                        <p:tav tm="100000">
                                          <p:val>
                                            <p:fltVal val="0"/>
                                          </p:val>
                                        </p:tav>
                                      </p:tavLst>
                                    </p:anim>
                                    <p:anim calcmode="lin" valueType="num">
                                      <p:cBhvr>
                                        <p:cTn id="55" dur="2000" fill="hold"/>
                                        <p:tgtEl>
                                          <p:spTgt spid="10"/>
                                        </p:tgtEl>
                                        <p:attrNameLst>
                                          <p:attrName>ppt_h</p:attrName>
                                        </p:attrNameLst>
                                      </p:cBhvr>
                                      <p:tavLst>
                                        <p:tav tm="0">
                                          <p:val>
                                            <p:fltVal val="0"/>
                                          </p:val>
                                        </p:tav>
                                        <p:tav tm="100000">
                                          <p:val>
                                            <p:strVal val="#ppt_h"/>
                                          </p:val>
                                        </p:tav>
                                      </p:tavLst>
                                    </p:anim>
                                    <p:anim calcmode="lin" valueType="num">
                                      <p:cBhvr>
                                        <p:cTn id="56"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arn(inHorizontal)">
                                      <p:cBhvr>
                                        <p:cTn id="61" dur="2000"/>
                                        <p:tgtEl>
                                          <p:spTgt spid="11"/>
                                        </p:tgtEl>
                                      </p:cBhvr>
                                    </p:animEffect>
                                  </p:childTnLst>
                                </p:cTn>
                              </p:par>
                            </p:childTnLst>
                          </p:cTn>
                        </p:par>
                        <p:par>
                          <p:cTn id="62" fill="hold">
                            <p:stCondLst>
                              <p:cond delay="2000"/>
                            </p:stCondLst>
                            <p:childTnLst>
                              <p:par>
                                <p:cTn id="63" presetID="40" presetClass="entr" presetSubtype="0" fill="hold" grpId="0" nodeType="afterEffect">
                                  <p:stCondLst>
                                    <p:cond delay="0"/>
                                  </p:stCondLst>
                                  <p:iterate type="lt">
                                    <p:tmPct val="10000"/>
                                  </p:iterate>
                                  <p:childTnLst>
                                    <p:set>
                                      <p:cBhvr>
                                        <p:cTn id="64" dur="1" fill="hold">
                                          <p:stCondLst>
                                            <p:cond delay="0"/>
                                          </p:stCondLst>
                                        </p:cTn>
                                        <p:tgtEl>
                                          <p:spTgt spid="12"/>
                                        </p:tgtEl>
                                        <p:attrNameLst>
                                          <p:attrName>style.visibility</p:attrName>
                                        </p:attrNameLst>
                                      </p:cBhvr>
                                      <p:to>
                                        <p:strVal val="visible"/>
                                      </p:to>
                                    </p:set>
                                    <p:animEffect transition="in" filter="fade">
                                      <p:cBhvr>
                                        <p:cTn id="65" dur="2000"/>
                                        <p:tgtEl>
                                          <p:spTgt spid="12"/>
                                        </p:tgtEl>
                                      </p:cBhvr>
                                    </p:animEffect>
                                    <p:anim calcmode="lin" valueType="num">
                                      <p:cBhvr>
                                        <p:cTn id="66" dur="2000" fill="hold"/>
                                        <p:tgtEl>
                                          <p:spTgt spid="12"/>
                                        </p:tgtEl>
                                        <p:attrNameLst>
                                          <p:attrName>ppt_x</p:attrName>
                                        </p:attrNameLst>
                                      </p:cBhvr>
                                      <p:tavLst>
                                        <p:tav tm="0">
                                          <p:val>
                                            <p:strVal val="#ppt_x-.1"/>
                                          </p:val>
                                        </p:tav>
                                        <p:tav tm="100000">
                                          <p:val>
                                            <p:strVal val="#ppt_x"/>
                                          </p:val>
                                        </p:tav>
                                      </p:tavLst>
                                    </p:anim>
                                    <p:anim calcmode="lin" valueType="num">
                                      <p:cBhvr>
                                        <p:cTn id="67"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80">
                                          <p:stCondLst>
                                            <p:cond delay="0"/>
                                          </p:stCondLst>
                                        </p:cTn>
                                        <p:tgtEl>
                                          <p:spTgt spid="17"/>
                                        </p:tgtEl>
                                      </p:cBhvr>
                                    </p:animEffect>
                                    <p:anim calcmode="lin" valueType="num">
                                      <p:cBhvr>
                                        <p:cTn id="7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8" dur="26">
                                          <p:stCondLst>
                                            <p:cond delay="650"/>
                                          </p:stCondLst>
                                        </p:cTn>
                                        <p:tgtEl>
                                          <p:spTgt spid="17"/>
                                        </p:tgtEl>
                                      </p:cBhvr>
                                      <p:to x="100000" y="60000"/>
                                    </p:animScale>
                                    <p:animScale>
                                      <p:cBhvr>
                                        <p:cTn id="79" dur="166" decel="50000">
                                          <p:stCondLst>
                                            <p:cond delay="676"/>
                                          </p:stCondLst>
                                        </p:cTn>
                                        <p:tgtEl>
                                          <p:spTgt spid="17"/>
                                        </p:tgtEl>
                                      </p:cBhvr>
                                      <p:to x="100000" y="100000"/>
                                    </p:animScale>
                                    <p:animScale>
                                      <p:cBhvr>
                                        <p:cTn id="80" dur="26">
                                          <p:stCondLst>
                                            <p:cond delay="1312"/>
                                          </p:stCondLst>
                                        </p:cTn>
                                        <p:tgtEl>
                                          <p:spTgt spid="17"/>
                                        </p:tgtEl>
                                      </p:cBhvr>
                                      <p:to x="100000" y="80000"/>
                                    </p:animScale>
                                    <p:animScale>
                                      <p:cBhvr>
                                        <p:cTn id="81" dur="166" decel="50000">
                                          <p:stCondLst>
                                            <p:cond delay="1338"/>
                                          </p:stCondLst>
                                        </p:cTn>
                                        <p:tgtEl>
                                          <p:spTgt spid="17"/>
                                        </p:tgtEl>
                                      </p:cBhvr>
                                      <p:to x="100000" y="100000"/>
                                    </p:animScale>
                                    <p:animScale>
                                      <p:cBhvr>
                                        <p:cTn id="82" dur="26">
                                          <p:stCondLst>
                                            <p:cond delay="1642"/>
                                          </p:stCondLst>
                                        </p:cTn>
                                        <p:tgtEl>
                                          <p:spTgt spid="17"/>
                                        </p:tgtEl>
                                      </p:cBhvr>
                                      <p:to x="100000" y="90000"/>
                                    </p:animScale>
                                    <p:animScale>
                                      <p:cBhvr>
                                        <p:cTn id="83" dur="166" decel="50000">
                                          <p:stCondLst>
                                            <p:cond delay="1668"/>
                                          </p:stCondLst>
                                        </p:cTn>
                                        <p:tgtEl>
                                          <p:spTgt spid="17"/>
                                        </p:tgtEl>
                                      </p:cBhvr>
                                      <p:to x="100000" y="100000"/>
                                    </p:animScale>
                                    <p:animScale>
                                      <p:cBhvr>
                                        <p:cTn id="84" dur="26">
                                          <p:stCondLst>
                                            <p:cond delay="1808"/>
                                          </p:stCondLst>
                                        </p:cTn>
                                        <p:tgtEl>
                                          <p:spTgt spid="17"/>
                                        </p:tgtEl>
                                      </p:cBhvr>
                                      <p:to x="100000" y="95000"/>
                                    </p:animScale>
                                    <p:animScale>
                                      <p:cBhvr>
                                        <p:cTn id="85" dur="166" decel="50000">
                                          <p:stCondLst>
                                            <p:cond delay="1834"/>
                                          </p:stCondLst>
                                        </p:cTn>
                                        <p:tgtEl>
                                          <p:spTgt spid="17"/>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2000" fill="hold"/>
                                        <p:tgtEl>
                                          <p:spTgt spid="18"/>
                                        </p:tgtEl>
                                        <p:attrNameLst>
                                          <p:attrName>ppt_x</p:attrName>
                                        </p:attrNameLst>
                                      </p:cBhvr>
                                      <p:tavLst>
                                        <p:tav tm="0">
                                          <p:val>
                                            <p:strVal val="#ppt_x"/>
                                          </p:val>
                                        </p:tav>
                                        <p:tav tm="100000">
                                          <p:val>
                                            <p:strVal val="#ppt_x"/>
                                          </p:val>
                                        </p:tav>
                                      </p:tavLst>
                                    </p:anim>
                                    <p:anim calcmode="lin" valueType="num">
                                      <p:cBhvr additive="base">
                                        <p:cTn id="91"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505200"/>
            <a:ext cx="2438400" cy="707886"/>
          </a:xfrm>
          <a:prstGeom prst="rect">
            <a:avLst/>
          </a:prstGeom>
          <a:solidFill>
            <a:schemeClr val="bg2"/>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看故</a:t>
            </a:r>
            <a:r>
              <a:rPr lang="zh-TW" altLang="en-US" sz="4000" dirty="0" smtClean="0">
                <a:solidFill>
                  <a:prstClr val="black"/>
                </a:solidFill>
                <a:latin typeface="Adobe Kaiti Std R" pitchFamily="18" charset="-128"/>
                <a:ea typeface="Adobe Kaiti Std R" pitchFamily="18" charset="-128"/>
              </a:rPr>
              <a:t>事</a:t>
            </a:r>
            <a:r>
              <a:rPr lang="zh-CN" altLang="en-US" sz="4000" dirty="0" smtClean="0">
                <a:solidFill>
                  <a:prstClr val="black"/>
                </a:solidFill>
                <a:latin typeface="Adobe Kaiti Std R" pitchFamily="18" charset="-128"/>
                <a:ea typeface="Adobe Kaiti Std R" pitchFamily="18" charset="-128"/>
              </a:rPr>
              <a:t>书</a:t>
            </a:r>
            <a:endParaRPr lang="en-US" sz="4000" dirty="0">
              <a:solidFill>
                <a:prstClr val="black"/>
              </a:solidFill>
              <a:latin typeface="Adobe Kaiti Std R" pitchFamily="18" charset="-128"/>
              <a:ea typeface="Adobe Kaiti Std R" pitchFamily="18" charset="-128"/>
            </a:endParaRPr>
          </a:p>
        </p:txBody>
      </p:sp>
      <p:sp>
        <p:nvSpPr>
          <p:cNvPr id="5" name="TextBox 4"/>
          <p:cNvSpPr txBox="1"/>
          <p:nvPr/>
        </p:nvSpPr>
        <p:spPr>
          <a:xfrm>
            <a:off x="2743200" y="914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天下事</a:t>
            </a:r>
            <a:endParaRPr lang="en-US" sz="4000" dirty="0">
              <a:solidFill>
                <a:prstClr val="black"/>
              </a:solidFill>
              <a:latin typeface="Adobe Kaiti Std R" pitchFamily="18" charset="-128"/>
              <a:ea typeface="Adobe Kaiti Std R" pitchFamily="18" charset="-128"/>
            </a:endParaRPr>
          </a:p>
        </p:txBody>
      </p:sp>
      <p:sp>
        <p:nvSpPr>
          <p:cNvPr id="6" name="TextBox 5"/>
          <p:cNvSpPr txBox="1"/>
          <p:nvPr/>
        </p:nvSpPr>
        <p:spPr>
          <a:xfrm>
            <a:off x="3124200" y="2286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多事</a:t>
            </a:r>
            <a:endParaRPr lang="en-US" sz="4000" dirty="0">
              <a:solidFill>
                <a:prstClr val="black"/>
              </a:solidFill>
              <a:latin typeface="Adobe Kaiti Std R" pitchFamily="18" charset="-128"/>
              <a:ea typeface="Adobe Kaiti Std R" pitchFamily="18" charset="-128"/>
            </a:endParaRPr>
          </a:p>
        </p:txBody>
      </p:sp>
      <p:sp>
        <p:nvSpPr>
          <p:cNvPr id="7" name="TextBox 6"/>
          <p:cNvSpPr txBox="1"/>
          <p:nvPr/>
        </p:nvSpPr>
        <p:spPr>
          <a:xfrm>
            <a:off x="6248400" y="4419600"/>
            <a:ext cx="25146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大事不好</a:t>
            </a:r>
            <a:endParaRPr lang="en-US" sz="4000" dirty="0">
              <a:solidFill>
                <a:prstClr val="black"/>
              </a:solidFill>
              <a:latin typeface="Adobe Kaiti Std R" pitchFamily="18" charset="-128"/>
              <a:ea typeface="Adobe Kaiti Std R" pitchFamily="18" charset="-128"/>
            </a:endParaRPr>
          </a:p>
        </p:txBody>
      </p:sp>
      <p:sp>
        <p:nvSpPr>
          <p:cNvPr id="8" name="TextBox 7"/>
          <p:cNvSpPr txBox="1"/>
          <p:nvPr/>
        </p:nvSpPr>
        <p:spPr>
          <a:xfrm>
            <a:off x="6553200" y="57150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大小事</a:t>
            </a:r>
            <a:endParaRPr lang="en-US" sz="4000" dirty="0">
              <a:solidFill>
                <a:prstClr val="black"/>
              </a:solidFill>
              <a:latin typeface="Adobe Kaiti Std R" pitchFamily="18" charset="-128"/>
              <a:ea typeface="Adobe Kaiti Std R" pitchFamily="18" charset="-128"/>
            </a:endParaRPr>
          </a:p>
        </p:txBody>
      </p:sp>
      <p:sp>
        <p:nvSpPr>
          <p:cNvPr id="9" name="TextBox 8"/>
          <p:cNvSpPr txBox="1"/>
          <p:nvPr/>
        </p:nvSpPr>
        <p:spPr>
          <a:xfrm>
            <a:off x="7086600" y="838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沒本事</a:t>
            </a:r>
            <a:endParaRPr lang="en-US" sz="4000" dirty="0">
              <a:solidFill>
                <a:prstClr val="black"/>
              </a:solidFill>
              <a:latin typeface="Adobe Kaiti Std R" pitchFamily="18" charset="-128"/>
              <a:ea typeface="Adobe Kaiti Std R" pitchFamily="18" charset="-128"/>
            </a:endParaRPr>
          </a:p>
        </p:txBody>
      </p:sp>
      <p:sp>
        <p:nvSpPr>
          <p:cNvPr id="10" name="TextBox 9"/>
          <p:cNvSpPr txBox="1"/>
          <p:nvPr/>
        </p:nvSpPr>
        <p:spPr>
          <a:xfrm>
            <a:off x="3733800" y="35052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本事</a:t>
            </a:r>
            <a:endParaRPr lang="en-US" sz="4000" dirty="0">
              <a:solidFill>
                <a:prstClr val="black"/>
              </a:solidFill>
              <a:latin typeface="Adobe Kaiti Std R" pitchFamily="18" charset="-128"/>
              <a:ea typeface="Adobe Kaiti Std R" pitchFamily="18" charset="-128"/>
            </a:endParaRPr>
          </a:p>
        </p:txBody>
      </p:sp>
      <p:sp>
        <p:nvSpPr>
          <p:cNvPr id="11" name="TextBox 10"/>
          <p:cNvSpPr txBox="1"/>
          <p:nvPr/>
        </p:nvSpPr>
        <p:spPr>
          <a:xfrm>
            <a:off x="6477000" y="2819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事先</a:t>
            </a:r>
            <a:endParaRPr lang="en-US" sz="4000" dirty="0">
              <a:solidFill>
                <a:prstClr val="black"/>
              </a:solidFill>
              <a:latin typeface="Adobe Kaiti Std R" pitchFamily="18" charset="-128"/>
              <a:ea typeface="Adobe Kaiti Std R" pitchFamily="18" charset="-128"/>
            </a:endParaRPr>
          </a:p>
        </p:txBody>
      </p:sp>
      <p:sp>
        <p:nvSpPr>
          <p:cNvPr id="12" name="TextBox 11"/>
          <p:cNvSpPr txBox="1"/>
          <p:nvPr/>
        </p:nvSpPr>
        <p:spPr>
          <a:xfrm>
            <a:off x="3886200" y="54864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出事了</a:t>
            </a:r>
            <a:endParaRPr lang="en-US" sz="4000" dirty="0">
              <a:solidFill>
                <a:prstClr val="black"/>
              </a:solidFill>
              <a:latin typeface="Adobe Kaiti Std R" pitchFamily="18" charset="-128"/>
              <a:ea typeface="Adobe Kaiti Std R" pitchFamily="18" charset="-128"/>
            </a:endParaRPr>
          </a:p>
        </p:txBody>
      </p:sp>
      <p:sp>
        <p:nvSpPr>
          <p:cNvPr id="13" name="TextBox 12"/>
          <p:cNvSpPr txBox="1"/>
          <p:nvPr/>
        </p:nvSpPr>
        <p:spPr>
          <a:xfrm>
            <a:off x="5334000" y="1752600"/>
            <a:ext cx="1828800" cy="707886"/>
          </a:xfrm>
          <a:prstGeom prst="rect">
            <a:avLst/>
          </a:prstGeom>
          <a:solidFill>
            <a:srgbClr val="FFFF00"/>
          </a:solidFill>
        </p:spPr>
        <p:txBody>
          <a:bodyPr wrap="square" rtlCol="0">
            <a:spAutoFit/>
          </a:bodyPr>
          <a:lstStyle/>
          <a:p>
            <a:pPr algn="ctr"/>
            <a:r>
              <a:rPr lang="zh-TW" altLang="en-US" sz="4000" dirty="0">
                <a:solidFill>
                  <a:prstClr val="black"/>
                </a:solidFill>
                <a:latin typeface="Adobe Kaiti Std R" pitchFamily="18" charset="-128"/>
                <a:ea typeface="Adobe Kaiti Std R" pitchFamily="18" charset="-128"/>
              </a:rPr>
              <a:t>心事</a:t>
            </a:r>
            <a:endParaRPr lang="en-US" sz="4000" dirty="0">
              <a:solidFill>
                <a:prstClr val="black"/>
              </a:solidFill>
              <a:latin typeface="Adobe Kaiti Std R" pitchFamily="18" charset="-128"/>
              <a:ea typeface="Adobe Kaiti Std R" pitchFamily="18" charset="-128"/>
            </a:endParaRPr>
          </a:p>
        </p:txBody>
      </p:sp>
      <p:sp>
        <p:nvSpPr>
          <p:cNvPr id="14" name="TextBox 13"/>
          <p:cNvSpPr txBox="1"/>
          <p:nvPr/>
        </p:nvSpPr>
        <p:spPr>
          <a:xfrm>
            <a:off x="533400" y="228600"/>
            <a:ext cx="1371600" cy="381000"/>
          </a:xfrm>
          <a:prstGeom prst="rect">
            <a:avLst/>
          </a:prstGeom>
          <a:solidFill>
            <a:srgbClr val="FFFF00"/>
          </a:solidFill>
          <a:ln>
            <a:solidFill>
              <a:schemeClr val="tx1"/>
            </a:solidFill>
          </a:ln>
        </p:spPr>
        <p:txBody>
          <a:bodyPr wrap="square" rtlCol="0">
            <a:spAutoFit/>
          </a:bodyPr>
          <a:lstStyle/>
          <a:p>
            <a:r>
              <a:rPr lang="zh-TW" altLang="en-US" smtClean="0">
                <a:solidFill>
                  <a:prstClr val="black"/>
                </a:solidFill>
                <a:latin typeface="Adobe Kaiti Std R" pitchFamily="18" charset="-128"/>
                <a:ea typeface="Adobe Kaiti Std R" pitchFamily="18" charset="-128"/>
              </a:rPr>
              <a:t>新</a:t>
            </a:r>
            <a:r>
              <a:rPr lang="zh-CN" altLang="en-US" dirty="0" smtClean="0">
                <a:solidFill>
                  <a:prstClr val="black"/>
                </a:solidFill>
                <a:latin typeface="Adobe Kaiti Std R" pitchFamily="18" charset="-128"/>
                <a:ea typeface="Adobe Kaiti Std R" pitchFamily="18" charset="-128"/>
              </a:rPr>
              <a:t>词</a:t>
            </a:r>
            <a:r>
              <a:rPr lang="zh-TW" altLang="en-US" dirty="0" smtClean="0">
                <a:solidFill>
                  <a:prstClr val="black"/>
                </a:solidFill>
                <a:latin typeface="Adobe Kaiti Std R" pitchFamily="18" charset="-128"/>
                <a:ea typeface="Adobe Kaiti Std R" pitchFamily="18" charset="-128"/>
              </a:rPr>
              <a:t>知</a:t>
            </a:r>
            <a:r>
              <a:rPr lang="zh-TW" altLang="en-US" dirty="0">
                <a:solidFill>
                  <a:prstClr val="black"/>
                </a:solidFill>
                <a:latin typeface="Adobe Kaiti Std R" pitchFamily="18" charset="-128"/>
                <a:ea typeface="Adobe Kaiti Std R" pitchFamily="18" charset="-128"/>
              </a:rPr>
              <a:t>多少</a:t>
            </a:r>
            <a:endParaRPr lang="en-US" dirty="0">
              <a:solidFill>
                <a:prstClr val="black"/>
              </a:solidFill>
              <a:latin typeface="Adobe Kaiti Std R" pitchFamily="18" charset="-128"/>
              <a:ea typeface="Adobe Kaiti Std R" pitchFamily="18" charset="-128"/>
            </a:endParaRPr>
          </a:p>
        </p:txBody>
      </p:sp>
      <p:sp>
        <p:nvSpPr>
          <p:cNvPr id="15" name="TextBox 14"/>
          <p:cNvSpPr txBox="1"/>
          <p:nvPr/>
        </p:nvSpPr>
        <p:spPr>
          <a:xfrm>
            <a:off x="381000" y="1295400"/>
            <a:ext cx="16002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TW" altLang="en-US" sz="8000" dirty="0">
                <a:solidFill>
                  <a:prstClr val="black"/>
                </a:solidFill>
                <a:latin typeface="Adobe Kaiti Std R" pitchFamily="18" charset="-128"/>
                <a:ea typeface="Adobe Kaiti Std R" pitchFamily="18" charset="-128"/>
              </a:rPr>
              <a:t>事</a:t>
            </a:r>
            <a:endParaRPr lang="en-US" sz="8000" dirty="0">
              <a:solidFill>
                <a:prstClr val="black"/>
              </a:solidFill>
              <a:latin typeface="Adobe Kaiti Std R" pitchFamily="18" charset="-128"/>
              <a:ea typeface="Adobe Kaiti Std R" pitchFamily="18" charset="-128"/>
            </a:endParaRPr>
          </a:p>
        </p:txBody>
      </p:sp>
      <p:sp>
        <p:nvSpPr>
          <p:cNvPr id="19" name="TextBox 18"/>
          <p:cNvSpPr txBox="1"/>
          <p:nvPr/>
        </p:nvSpPr>
        <p:spPr>
          <a:xfrm>
            <a:off x="6705600" y="0"/>
            <a:ext cx="2438400" cy="338554"/>
          </a:xfrm>
          <a:prstGeom prst="rect">
            <a:avLst/>
          </a:prstGeom>
          <a:solidFill>
            <a:srgbClr val="FFFF00"/>
          </a:solidFill>
          <a:ln>
            <a:solidFill>
              <a:schemeClr val="tx1"/>
            </a:solidFill>
          </a:ln>
        </p:spPr>
        <p:txBody>
          <a:bodyPr wrap="square" rtlCol="0">
            <a:spAutoFit/>
          </a:bodyPr>
          <a:lstStyle/>
          <a:p>
            <a:pPr algn="ctr"/>
            <a:r>
              <a:rPr lang="zh-CN" altLang="en-US" sz="1600" dirty="0" smtClean="0">
                <a:solidFill>
                  <a:prstClr val="black"/>
                </a:solidFill>
                <a:latin typeface="Adobe Fan Heiti Std B" pitchFamily="34" charset="-128"/>
                <a:ea typeface="Adobe Fan Heiti Std B" pitchFamily="34" charset="-128"/>
              </a:rPr>
              <a:t>老师可挑词语来做活动</a:t>
            </a:r>
            <a:endParaRPr lang="en-US" sz="1600" dirty="0">
              <a:solidFill>
                <a:prstClr val="black"/>
              </a:solidFill>
              <a:latin typeface="Adobe Fan Heiti Std B" pitchFamily="34" charset="-128"/>
              <a:ea typeface="Adobe Fan Heiti Std B" pitchFamily="34" charset="-128"/>
            </a:endParaRPr>
          </a:p>
        </p:txBody>
      </p:sp>
      <p:sp>
        <p:nvSpPr>
          <p:cNvPr id="20" name="TextBox 19"/>
          <p:cNvSpPr txBox="1"/>
          <p:nvPr/>
        </p:nvSpPr>
        <p:spPr>
          <a:xfrm>
            <a:off x="6172200" y="6581001"/>
            <a:ext cx="2971800" cy="276999"/>
          </a:xfrm>
          <a:prstGeom prst="rect">
            <a:avLst/>
          </a:prstGeom>
          <a:solidFill>
            <a:schemeClr val="tx2">
              <a:lumMod val="40000"/>
              <a:lumOff val="60000"/>
            </a:schemeClr>
          </a:solidFill>
          <a:ln>
            <a:solidFill>
              <a:schemeClr val="tx1"/>
            </a:solidFill>
          </a:ln>
        </p:spPr>
        <p:txBody>
          <a:bodyPr wrap="square" rtlCol="0">
            <a:spAutoFit/>
          </a:bodyPr>
          <a:lstStyle/>
          <a:p>
            <a:pPr algn="ctr"/>
            <a:r>
              <a:rPr lang="zh-CN" altLang="en-US" sz="1200" dirty="0" smtClean="0">
                <a:solidFill>
                  <a:prstClr val="black"/>
                </a:solidFill>
                <a:latin typeface="Adobe Fan Heiti Std B" pitchFamily="34" charset="-128"/>
                <a:ea typeface="Adobe Fan Heiti Std B" pitchFamily="34" charset="-128"/>
              </a:rPr>
              <a:t>参考资料：教育部重编国语辞典修订本</a:t>
            </a:r>
            <a:endParaRPr lang="en-US" sz="1200" dirty="0">
              <a:solidFill>
                <a:prstClr val="black"/>
              </a:solidFill>
              <a:latin typeface="Adobe Fan Heiti Std B" pitchFamily="34" charset="-128"/>
              <a:ea typeface="Adobe Fan Heiti Std B" pitchFamily="34" charset="-128"/>
            </a:endParaRPr>
          </a:p>
        </p:txBody>
      </p:sp>
      <p:grpSp>
        <p:nvGrpSpPr>
          <p:cNvPr id="18" name="Group 17"/>
          <p:cNvGrpSpPr/>
          <p:nvPr/>
        </p:nvGrpSpPr>
        <p:grpSpPr>
          <a:xfrm>
            <a:off x="457200" y="4574458"/>
            <a:ext cx="2895600" cy="2054942"/>
            <a:chOff x="457200" y="4574458"/>
            <a:chExt cx="2895600" cy="2054942"/>
          </a:xfrm>
        </p:grpSpPr>
        <p:pic>
          <p:nvPicPr>
            <p:cNvPr id="38914" name="Picture 2" descr="C:\Users\Meishing\Dropbox\meizhouhuayu\pics\31.31.png"/>
            <p:cNvPicPr>
              <a:picLocks noChangeAspect="1" noChangeArrowheads="1"/>
            </p:cNvPicPr>
            <p:nvPr/>
          </p:nvPicPr>
          <p:blipFill>
            <a:blip r:embed="rId4" cstate="print">
              <a:lum bright="-10000" contrast="20000"/>
            </a:blip>
            <a:srcRect l="75949" t="53358" r="752"/>
            <a:stretch>
              <a:fillRect/>
            </a:stretch>
          </p:blipFill>
          <p:spPr bwMode="auto">
            <a:xfrm>
              <a:off x="457200" y="4574458"/>
              <a:ext cx="2895600" cy="2054942"/>
            </a:xfrm>
            <a:prstGeom prst="rect">
              <a:avLst/>
            </a:prstGeom>
            <a:ln w="88900" cap="sq" cmpd="thickThin">
              <a:solidFill>
                <a:srgbClr val="000000"/>
              </a:solidFill>
              <a:prstDash val="solid"/>
              <a:miter lim="800000"/>
            </a:ln>
            <a:effectLst>
              <a:innerShdw blurRad="76200">
                <a:srgbClr val="000000"/>
              </a:innerShdw>
            </a:effectLst>
          </p:spPr>
        </p:pic>
        <p:sp>
          <p:nvSpPr>
            <p:cNvPr id="17" name="Rectangle 16"/>
            <p:cNvSpPr/>
            <p:nvPr/>
          </p:nvSpPr>
          <p:spPr>
            <a:xfrm>
              <a:off x="533400" y="6172200"/>
              <a:ext cx="1143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520381315"/>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mph" presetSubtype="0" repeatCount="2000" fill="hold" grpId="0" nodeType="clickEffect">
                                  <p:stCondLst>
                                    <p:cond delay="0"/>
                                  </p:stCondLst>
                                  <p:childTnLst>
                                    <p:anim calcmode="discrete" valueType="str">
                                      <p:cBhvr>
                                        <p:cTn id="13"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600" decel="100000"/>
                                        <p:tgtEl>
                                          <p:spTgt spid="8"/>
                                        </p:tgtEl>
                                      </p:cBhvr>
                                    </p:animEffect>
                                    <p:anim calcmode="lin" valueType="num">
                                      <p:cBhvr>
                                        <p:cTn id="47" dur="1600" decel="100000" fill="hold"/>
                                        <p:tgtEl>
                                          <p:spTgt spid="8"/>
                                        </p:tgtEl>
                                        <p:attrNameLst>
                                          <p:attrName>style.rotation</p:attrName>
                                        </p:attrNameLst>
                                      </p:cBhvr>
                                      <p:tavLst>
                                        <p:tav tm="0">
                                          <p:val>
                                            <p:fltVal val="-90"/>
                                          </p:val>
                                        </p:tav>
                                        <p:tav tm="100000">
                                          <p:val>
                                            <p:fltVal val="0"/>
                                          </p:val>
                                        </p:tav>
                                      </p:tavLst>
                                    </p:anim>
                                    <p:anim calcmode="lin" valueType="num">
                                      <p:cBhvr>
                                        <p:cTn id="48" dur="1600" decel="100000" fill="hold"/>
                                        <p:tgtEl>
                                          <p:spTgt spid="8"/>
                                        </p:tgtEl>
                                        <p:attrNameLst>
                                          <p:attrName>ppt_x</p:attrName>
                                        </p:attrNameLst>
                                      </p:cBhvr>
                                      <p:tavLst>
                                        <p:tav tm="0">
                                          <p:val>
                                            <p:strVal val="#ppt_x+0.4"/>
                                          </p:val>
                                        </p:tav>
                                        <p:tav tm="100000">
                                          <p:val>
                                            <p:strVal val="#ppt_x-0.05"/>
                                          </p:val>
                                        </p:tav>
                                      </p:tavLst>
                                    </p:anim>
                                    <p:anim calcmode="lin" valueType="num">
                                      <p:cBhvr>
                                        <p:cTn id="49" dur="1600" decel="100000" fill="hold"/>
                                        <p:tgtEl>
                                          <p:spTgt spid="8"/>
                                        </p:tgtEl>
                                        <p:attrNameLst>
                                          <p:attrName>ppt_y</p:attrName>
                                        </p:attrNameLst>
                                      </p:cBhvr>
                                      <p:tavLst>
                                        <p:tav tm="0">
                                          <p:val>
                                            <p:strVal val="#ppt_y-0.4"/>
                                          </p:val>
                                        </p:tav>
                                        <p:tav tm="100000">
                                          <p:val>
                                            <p:strVal val="#ppt_y+0.1"/>
                                          </p:val>
                                        </p:tav>
                                      </p:tavLst>
                                    </p:anim>
                                    <p:anim calcmode="lin" valueType="num">
                                      <p:cBhvr>
                                        <p:cTn id="50"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51"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anim calcmode="lin" valueType="num">
                                      <p:cBhvr>
                                        <p:cTn id="57" dur="2000" fill="hold"/>
                                        <p:tgtEl>
                                          <p:spTgt spid="10"/>
                                        </p:tgtEl>
                                        <p:attrNameLst>
                                          <p:attrName>style.rotation</p:attrName>
                                        </p:attrNameLst>
                                      </p:cBhvr>
                                      <p:tavLst>
                                        <p:tav tm="0">
                                          <p:val>
                                            <p:fltVal val="720"/>
                                          </p:val>
                                        </p:tav>
                                        <p:tav tm="100000">
                                          <p:val>
                                            <p:fltVal val="0"/>
                                          </p:val>
                                        </p:tav>
                                      </p:tavLst>
                                    </p:anim>
                                    <p:anim calcmode="lin" valueType="num">
                                      <p:cBhvr>
                                        <p:cTn id="58" dur="2000" fill="hold"/>
                                        <p:tgtEl>
                                          <p:spTgt spid="10"/>
                                        </p:tgtEl>
                                        <p:attrNameLst>
                                          <p:attrName>ppt_h</p:attrName>
                                        </p:attrNameLst>
                                      </p:cBhvr>
                                      <p:tavLst>
                                        <p:tav tm="0">
                                          <p:val>
                                            <p:fltVal val="0"/>
                                          </p:val>
                                        </p:tav>
                                        <p:tav tm="100000">
                                          <p:val>
                                            <p:strVal val="#ppt_h"/>
                                          </p:val>
                                        </p:tav>
                                      </p:tavLst>
                                    </p:anim>
                                    <p:anim calcmode="lin" valueType="num">
                                      <p:cBhvr>
                                        <p:cTn id="59"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2000" fill="hold"/>
                                        <p:tgtEl>
                                          <p:spTgt spid="9"/>
                                        </p:tgtEl>
                                        <p:attrNameLst>
                                          <p:attrName>ppt_x</p:attrName>
                                        </p:attrNameLst>
                                      </p:cBhvr>
                                      <p:tavLst>
                                        <p:tav tm="0">
                                          <p:val>
                                            <p:strVal val="#ppt_x"/>
                                          </p:val>
                                        </p:tav>
                                        <p:tav tm="100000">
                                          <p:val>
                                            <p:strVal val="#ppt_x"/>
                                          </p:val>
                                        </p:tav>
                                      </p:tavLst>
                                    </p:anim>
                                    <p:anim calcmode="lin" valueType="num">
                                      <p:cBhvr additive="base">
                                        <p:cTn id="65"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6"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arn(inHorizontal)">
                                      <p:cBhvr>
                                        <p:cTn id="70" dur="2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40" presetClass="entr" presetSubtype="0" fill="hold" grpId="0" nodeType="clickEffect">
                                  <p:stCondLst>
                                    <p:cond delay="0"/>
                                  </p:stCondLst>
                                  <p:iterate type="lt">
                                    <p:tmPct val="10000"/>
                                  </p:iterate>
                                  <p:childTnLst>
                                    <p:set>
                                      <p:cBhvr>
                                        <p:cTn id="74" dur="1" fill="hold">
                                          <p:stCondLst>
                                            <p:cond delay="0"/>
                                          </p:stCondLst>
                                        </p:cTn>
                                        <p:tgtEl>
                                          <p:spTgt spid="12"/>
                                        </p:tgtEl>
                                        <p:attrNameLst>
                                          <p:attrName>style.visibility</p:attrName>
                                        </p:attrNameLst>
                                      </p:cBhvr>
                                      <p:to>
                                        <p:strVal val="visible"/>
                                      </p:to>
                                    </p:set>
                                    <p:animEffect transition="in" filter="fade">
                                      <p:cBhvr>
                                        <p:cTn id="75" dur="2000"/>
                                        <p:tgtEl>
                                          <p:spTgt spid="12"/>
                                        </p:tgtEl>
                                      </p:cBhvr>
                                    </p:animEffect>
                                    <p:anim calcmode="lin" valueType="num">
                                      <p:cBhvr>
                                        <p:cTn id="76" dur="2000" fill="hold"/>
                                        <p:tgtEl>
                                          <p:spTgt spid="12"/>
                                        </p:tgtEl>
                                        <p:attrNameLst>
                                          <p:attrName>ppt_x</p:attrName>
                                        </p:attrNameLst>
                                      </p:cBhvr>
                                      <p:tavLst>
                                        <p:tav tm="0">
                                          <p:val>
                                            <p:strVal val="#ppt_x-.1"/>
                                          </p:val>
                                        </p:tav>
                                        <p:tav tm="100000">
                                          <p:val>
                                            <p:strVal val="#ppt_x"/>
                                          </p:val>
                                        </p:tav>
                                      </p:tavLst>
                                    </p:anim>
                                    <p:anim calcmode="lin" valueType="num">
                                      <p:cBhvr>
                                        <p:cTn id="77"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circle(in)">
                                      <p:cBhvr>
                                        <p:cTn id="8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90800" y="5334000"/>
            <a:ext cx="4572000" cy="152400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381000" y="990600"/>
            <a:ext cx="30480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想一想：相似字</a:t>
            </a:r>
            <a:endParaRPr lang="en-US" sz="2800" dirty="0">
              <a:solidFill>
                <a:prstClr val="black"/>
              </a:solidFill>
              <a:latin typeface="Adobe Kaiti Std R" pitchFamily="18" charset="-128"/>
              <a:ea typeface="Adobe Kaiti Std R" pitchFamily="18" charset="-128"/>
            </a:endParaRPr>
          </a:p>
        </p:txBody>
      </p:sp>
      <p:sp>
        <p:nvSpPr>
          <p:cNvPr id="3" name="TextBox 2"/>
          <p:cNvSpPr txBox="1"/>
          <p:nvPr/>
        </p:nvSpPr>
        <p:spPr>
          <a:xfrm>
            <a:off x="609600" y="18288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三</a:t>
            </a:r>
            <a:endParaRPr lang="en-US" sz="12000" dirty="0">
              <a:solidFill>
                <a:prstClr val="black"/>
              </a:solidFill>
              <a:latin typeface="Adobe Kaiti Std R" pitchFamily="18" charset="-128"/>
              <a:ea typeface="Adobe Kaiti Std R" pitchFamily="18" charset="-128"/>
            </a:endParaRPr>
          </a:p>
        </p:txBody>
      </p:sp>
      <p:sp>
        <p:nvSpPr>
          <p:cNvPr id="4" name="TextBox 3"/>
          <p:cNvSpPr txBox="1"/>
          <p:nvPr/>
        </p:nvSpPr>
        <p:spPr>
          <a:xfrm>
            <a:off x="609600" y="37338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川</a:t>
            </a:r>
            <a:endParaRPr lang="en-US" sz="12000" dirty="0">
              <a:solidFill>
                <a:srgbClr val="FF0000"/>
              </a:solidFill>
              <a:latin typeface="Adobe Kaiti Std R" pitchFamily="18" charset="-128"/>
              <a:ea typeface="Adobe Kaiti Std R" pitchFamily="18" charset="-128"/>
            </a:endParaRPr>
          </a:p>
        </p:txBody>
      </p:sp>
      <p:sp>
        <p:nvSpPr>
          <p:cNvPr id="5" name="TextBox 4"/>
          <p:cNvSpPr txBox="1"/>
          <p:nvPr/>
        </p:nvSpPr>
        <p:spPr>
          <a:xfrm>
            <a:off x="2895600" y="37338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下</a:t>
            </a:r>
            <a:endParaRPr lang="en-US" sz="12000" dirty="0">
              <a:solidFill>
                <a:srgbClr val="FF0000"/>
              </a:solidFill>
              <a:latin typeface="Adobe Kaiti Std R" pitchFamily="18" charset="-128"/>
              <a:ea typeface="Adobe Kaiti Std R" pitchFamily="18" charset="-128"/>
            </a:endParaRPr>
          </a:p>
        </p:txBody>
      </p:sp>
      <p:sp>
        <p:nvSpPr>
          <p:cNvPr id="6" name="TextBox 5"/>
          <p:cNvSpPr txBox="1"/>
          <p:nvPr/>
        </p:nvSpPr>
        <p:spPr>
          <a:xfrm>
            <a:off x="2819400" y="17526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上</a:t>
            </a:r>
            <a:endParaRPr lang="en-US" sz="12000" dirty="0">
              <a:solidFill>
                <a:prstClr val="black"/>
              </a:solidFill>
              <a:latin typeface="Adobe Kaiti Std R" pitchFamily="18" charset="-128"/>
              <a:ea typeface="Adobe Kaiti Std R" pitchFamily="18" charset="-128"/>
            </a:endParaRPr>
          </a:p>
        </p:txBody>
      </p:sp>
      <p:sp>
        <p:nvSpPr>
          <p:cNvPr id="7" name="TextBox 6"/>
          <p:cNvSpPr txBox="1"/>
          <p:nvPr/>
        </p:nvSpPr>
        <p:spPr>
          <a:xfrm>
            <a:off x="5029200" y="16002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呆</a:t>
            </a:r>
            <a:endParaRPr lang="en-US" sz="12000" dirty="0">
              <a:solidFill>
                <a:prstClr val="black"/>
              </a:solidFill>
              <a:latin typeface="Adobe Kaiti Std R" pitchFamily="18" charset="-128"/>
              <a:ea typeface="Adobe Kaiti Std R" pitchFamily="18" charset="-128"/>
            </a:endParaRPr>
          </a:p>
        </p:txBody>
      </p:sp>
      <p:sp>
        <p:nvSpPr>
          <p:cNvPr id="8" name="TextBox 7"/>
          <p:cNvSpPr txBox="1"/>
          <p:nvPr/>
        </p:nvSpPr>
        <p:spPr>
          <a:xfrm>
            <a:off x="5029200" y="36576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杏</a:t>
            </a:r>
            <a:endParaRPr lang="en-US" sz="12000" dirty="0">
              <a:solidFill>
                <a:srgbClr val="FF0000"/>
              </a:solidFill>
              <a:latin typeface="Adobe Kaiti Std R" pitchFamily="18" charset="-128"/>
              <a:ea typeface="Adobe Kaiti Std R" pitchFamily="18" charset="-128"/>
            </a:endParaRPr>
          </a:p>
        </p:txBody>
      </p:sp>
      <p:sp>
        <p:nvSpPr>
          <p:cNvPr id="9" name="TextBox 8"/>
          <p:cNvSpPr txBox="1"/>
          <p:nvPr/>
        </p:nvSpPr>
        <p:spPr>
          <a:xfrm>
            <a:off x="7239000" y="16002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人</a:t>
            </a:r>
            <a:endParaRPr lang="en-US" sz="12000" dirty="0">
              <a:solidFill>
                <a:prstClr val="black"/>
              </a:solidFill>
              <a:latin typeface="Adobe Kaiti Std R" pitchFamily="18" charset="-128"/>
              <a:ea typeface="Adobe Kaiti Std R" pitchFamily="18" charset="-128"/>
            </a:endParaRPr>
          </a:p>
        </p:txBody>
      </p:sp>
      <p:sp>
        <p:nvSpPr>
          <p:cNvPr id="10" name="TextBox 9"/>
          <p:cNvSpPr txBox="1"/>
          <p:nvPr/>
        </p:nvSpPr>
        <p:spPr>
          <a:xfrm>
            <a:off x="7239000" y="36576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入</a:t>
            </a:r>
            <a:endParaRPr lang="en-US" sz="12000" dirty="0">
              <a:solidFill>
                <a:srgbClr val="FF0000"/>
              </a:solidFill>
              <a:latin typeface="Adobe Kaiti Std R" pitchFamily="18" charset="-128"/>
              <a:ea typeface="Adobe Kaiti Std R" pitchFamily="18" charset="-128"/>
            </a:endParaRPr>
          </a:p>
        </p:txBody>
      </p:sp>
      <p:sp>
        <p:nvSpPr>
          <p:cNvPr id="11" name="TextBox 10"/>
          <p:cNvSpPr txBox="1"/>
          <p:nvPr/>
        </p:nvSpPr>
        <p:spPr>
          <a:xfrm>
            <a:off x="2819400" y="5181600"/>
            <a:ext cx="1676400" cy="1938992"/>
          </a:xfrm>
          <a:prstGeom prst="rect">
            <a:avLst/>
          </a:prstGeom>
          <a:noFill/>
        </p:spPr>
        <p:txBody>
          <a:bodyPr wrap="square" rtlCol="0">
            <a:spAutoFit/>
          </a:bodyPr>
          <a:lstStyle/>
          <a:p>
            <a:r>
              <a:rPr lang="zh-TW" altLang="en-US" sz="12000" dirty="0">
                <a:solidFill>
                  <a:prstClr val="black"/>
                </a:solidFill>
                <a:latin typeface="Adobe Kaiti Std R" pitchFamily="18" charset="-128"/>
                <a:ea typeface="Adobe Kaiti Std R" pitchFamily="18" charset="-128"/>
              </a:rPr>
              <a:t>鳥</a:t>
            </a:r>
            <a:endParaRPr lang="en-US" sz="12000" dirty="0">
              <a:solidFill>
                <a:prstClr val="black"/>
              </a:solidFill>
              <a:latin typeface="Adobe Kaiti Std R" pitchFamily="18" charset="-128"/>
              <a:ea typeface="Adobe Kaiti Std R" pitchFamily="18" charset="-128"/>
            </a:endParaRPr>
          </a:p>
        </p:txBody>
      </p:sp>
      <p:sp>
        <p:nvSpPr>
          <p:cNvPr id="12" name="TextBox 11"/>
          <p:cNvSpPr txBox="1"/>
          <p:nvPr/>
        </p:nvSpPr>
        <p:spPr>
          <a:xfrm>
            <a:off x="5181600" y="5181600"/>
            <a:ext cx="1676400" cy="1938992"/>
          </a:xfrm>
          <a:prstGeom prst="rect">
            <a:avLst/>
          </a:prstGeom>
          <a:noFill/>
        </p:spPr>
        <p:txBody>
          <a:bodyPr wrap="square" rtlCol="0">
            <a:spAutoFit/>
          </a:bodyPr>
          <a:lstStyle/>
          <a:p>
            <a:r>
              <a:rPr lang="zh-TW" altLang="en-US" sz="12000" dirty="0">
                <a:solidFill>
                  <a:srgbClr val="FF0000"/>
                </a:solidFill>
                <a:latin typeface="Adobe Kaiti Std R" pitchFamily="18" charset="-128"/>
                <a:ea typeface="Adobe Kaiti Std R" pitchFamily="18" charset="-128"/>
              </a:rPr>
              <a:t>烏</a:t>
            </a:r>
            <a:endParaRPr lang="en-US" sz="12000" dirty="0">
              <a:solidFill>
                <a:srgbClr val="FF0000"/>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4042640177"/>
      </p:ext>
    </p:extLst>
  </p:cSld>
  <p:clrMapOvr>
    <a:masterClrMapping/>
  </p:clrMapOvr>
  <p:transition>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360"/>
                                          </p:val>
                                        </p:tav>
                                        <p:tav tm="100000">
                                          <p:val>
                                            <p:fltVal val="0"/>
                                          </p:val>
                                        </p:tav>
                                      </p:tavLst>
                                    </p:anim>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 calcmode="lin" valueType="num">
                                      <p:cBhvr>
                                        <p:cTn id="24"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2.5"/>
                                          </p:val>
                                        </p:tav>
                                        <p:tav tm="100000">
                                          <p:val>
                                            <p:strVal val="#ppt_w"/>
                                          </p:val>
                                        </p:tav>
                                      </p:tavLst>
                                    </p:anim>
                                    <p:anim calcmode="lin" valueType="num">
                                      <p:cBhvr>
                                        <p:cTn id="43" dur="1000" fill="hold"/>
                                        <p:tgtEl>
                                          <p:spTgt spid="8"/>
                                        </p:tgtEl>
                                        <p:attrNameLst>
                                          <p:attrName>ppt_h</p:attrName>
                                        </p:attrNameLst>
                                      </p:cBhvr>
                                      <p:tavLst>
                                        <p:tav tm="0">
                                          <p:val>
                                            <p:strVal val="#ppt_h*0.01"/>
                                          </p:val>
                                        </p:tav>
                                        <p:tav tm="100000">
                                          <p:val>
                                            <p:strVal val="#ppt_h"/>
                                          </p:val>
                                        </p:tav>
                                      </p:tavLst>
                                    </p:anim>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h+1"/>
                                          </p:val>
                                        </p:tav>
                                        <p:tav tm="100000">
                                          <p:val>
                                            <p:strVal val="#ppt_y"/>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ppt_x</p:attrName>
                                        </p:attrNameLst>
                                      </p:cBhvr>
                                      <p:tavLst>
                                        <p:tav tm="0">
                                          <p:val>
                                            <p:strVal val="#ppt_x-.2"/>
                                          </p:val>
                                        </p:tav>
                                        <p:tav tm="100000">
                                          <p:val>
                                            <p:strVal val="#ppt_x"/>
                                          </p:val>
                                        </p:tav>
                                      </p:tavLst>
                                    </p:anim>
                                    <p:anim calcmode="lin" valueType="num">
                                      <p:cBhvr>
                                        <p:cTn id="5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2000" fill="hold"/>
                                        <p:tgtEl>
                                          <p:spTgt spid="10"/>
                                        </p:tgtEl>
                                        <p:attrNameLst>
                                          <p:attrName>ppt_w</p:attrName>
                                        </p:attrNameLst>
                                      </p:cBhvr>
                                      <p:tavLst>
                                        <p:tav tm="0">
                                          <p:val>
                                            <p:fltVal val="0"/>
                                          </p:val>
                                        </p:tav>
                                        <p:tav tm="100000">
                                          <p:val>
                                            <p:strVal val="#ppt_w"/>
                                          </p:val>
                                        </p:tav>
                                      </p:tavLst>
                                    </p:anim>
                                    <p:anim calcmode="lin" valueType="num">
                                      <p:cBhvr>
                                        <p:cTn id="59" dur="2000" fill="hold"/>
                                        <p:tgtEl>
                                          <p:spTgt spid="10"/>
                                        </p:tgtEl>
                                        <p:attrNameLst>
                                          <p:attrName>ppt_h</p:attrName>
                                        </p:attrNameLst>
                                      </p:cBhvr>
                                      <p:tavLst>
                                        <p:tav tm="0">
                                          <p:val>
                                            <p:fltVal val="0"/>
                                          </p:val>
                                        </p:tav>
                                        <p:tav tm="100000">
                                          <p:val>
                                            <p:strVal val="#ppt_h"/>
                                          </p:val>
                                        </p:tav>
                                      </p:tavLst>
                                    </p:anim>
                                    <p:anim calcmode="lin" valueType="num">
                                      <p:cBhvr>
                                        <p:cTn id="60" dur="2000" fill="hold"/>
                                        <p:tgtEl>
                                          <p:spTgt spid="10"/>
                                        </p:tgtEl>
                                        <p:attrNameLst>
                                          <p:attrName>style.rotation</p:attrName>
                                        </p:attrNameLst>
                                      </p:cBhvr>
                                      <p:tavLst>
                                        <p:tav tm="0">
                                          <p:val>
                                            <p:fltVal val="360"/>
                                          </p:val>
                                        </p:tav>
                                        <p:tav tm="100000">
                                          <p:val>
                                            <p:fltVal val="0"/>
                                          </p:val>
                                        </p:tav>
                                      </p:tavLst>
                                    </p:anim>
                                    <p:animEffect transition="in" filter="fade">
                                      <p:cBhvr>
                                        <p:cTn id="61" dur="2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7" dur="1000" fill="hold"/>
                                        <p:tgtEl>
                                          <p:spTgt spid="11"/>
                                        </p:tgtEl>
                                        <p:attrNameLst>
                                          <p:attrName>ppt_y</p:attrName>
                                        </p:attrNameLst>
                                      </p:cBhvr>
                                      <p:tavLst>
                                        <p:tav tm="0">
                                          <p:val>
                                            <p:strVal val="#ppt_y"/>
                                          </p:val>
                                        </p:tav>
                                        <p:tav tm="100000">
                                          <p:val>
                                            <p:strVal val="#ppt_y"/>
                                          </p:val>
                                        </p:tav>
                                      </p:tavLst>
                                    </p:anim>
                                    <p:anim calcmode="lin" valueType="num">
                                      <p:cBhvr>
                                        <p:cTn id="68"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9"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000" tmFilter="0,0; .5, 1; 1, 1"/>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2"/>
                                        </p:tgtEl>
                                        <p:attrNameLst>
                                          <p:attrName>style.visibility</p:attrName>
                                        </p:attrNameLst>
                                      </p:cBhvr>
                                      <p:to>
                                        <p:strVal val="visible"/>
                                      </p:to>
                                    </p:set>
                                    <p:anim calcmode="lin" valueType="num">
                                      <p:cBhvr>
                                        <p:cTn id="75"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6" dur="1000" fill="hold"/>
                                        <p:tgtEl>
                                          <p:spTgt spid="12"/>
                                        </p:tgtEl>
                                        <p:attrNameLst>
                                          <p:attrName>ppt_y</p:attrName>
                                        </p:attrNameLst>
                                      </p:cBhvr>
                                      <p:tavLst>
                                        <p:tav tm="0">
                                          <p:val>
                                            <p:strVal val="#ppt_y"/>
                                          </p:val>
                                        </p:tav>
                                        <p:tav tm="100000">
                                          <p:val>
                                            <p:strVal val="#ppt_y"/>
                                          </p:val>
                                        </p:tav>
                                      </p:tavLst>
                                    </p:anim>
                                    <p:anim calcmode="lin" valueType="num">
                                      <p:cBhvr>
                                        <p:cTn id="77"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8"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9600" y="1219200"/>
            <a:ext cx="1295400" cy="1631216"/>
          </a:xfrm>
          <a:prstGeom prst="rect">
            <a:avLst/>
          </a:prstGeom>
          <a:noFill/>
        </p:spPr>
        <p:txBody>
          <a:bodyPr wrap="square" rtlCol="0">
            <a:spAutoFit/>
          </a:bodyPr>
          <a:lstStyle/>
          <a:p>
            <a:r>
              <a:rPr lang="zh-TW" altLang="en-US" sz="10000" b="1" dirty="0">
                <a:solidFill>
                  <a:srgbClr val="FF0000"/>
                </a:solidFill>
                <a:latin typeface="Adobe Kaiti Std R" pitchFamily="18" charset="-128"/>
                <a:ea typeface="Adobe Kaiti Std R" pitchFamily="18" charset="-128"/>
              </a:rPr>
              <a:t>土</a:t>
            </a:r>
            <a:endParaRPr lang="en-US" sz="10000" b="1" dirty="0">
              <a:solidFill>
                <a:srgbClr val="FF0000"/>
              </a:solidFill>
              <a:latin typeface="Adobe Kaiti Std R" pitchFamily="18" charset="-128"/>
              <a:ea typeface="Adobe Kaiti Std R" pitchFamily="18" charset="-128"/>
            </a:endParaRPr>
          </a:p>
        </p:txBody>
      </p:sp>
      <p:sp>
        <p:nvSpPr>
          <p:cNvPr id="16" name="TextBox 15"/>
          <p:cNvSpPr txBox="1"/>
          <p:nvPr/>
        </p:nvSpPr>
        <p:spPr>
          <a:xfrm>
            <a:off x="381000" y="5638800"/>
            <a:ext cx="26670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相似字：主</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玉</a:t>
            </a:r>
            <a:endParaRPr lang="en-US" sz="2800" dirty="0">
              <a:solidFill>
                <a:prstClr val="black"/>
              </a:solidFill>
              <a:latin typeface="Adobe Kaiti Std R" pitchFamily="18" charset="-128"/>
              <a:ea typeface="Adobe Kaiti Std R" pitchFamily="18" charset="-128"/>
            </a:endParaRPr>
          </a:p>
        </p:txBody>
      </p:sp>
      <p:sp>
        <p:nvSpPr>
          <p:cNvPr id="17" name="Freeform 6"/>
          <p:cNvSpPr>
            <a:spLocks/>
          </p:cNvSpPr>
          <p:nvPr/>
        </p:nvSpPr>
        <p:spPr bwMode="auto">
          <a:xfrm rot="312281">
            <a:off x="4806365" y="1404001"/>
            <a:ext cx="721632" cy="159912"/>
          </a:xfrm>
          <a:custGeom>
            <a:avLst/>
            <a:gdLst>
              <a:gd name="T0" fmla="*/ 2220810 w 3213"/>
              <a:gd name="T1" fmla="*/ 3179 h 779"/>
              <a:gd name="T2" fmla="*/ 2281154 w 3213"/>
              <a:gd name="T3" fmla="*/ 16690 h 779"/>
              <a:gd name="T4" fmla="*/ 2348644 w 3213"/>
              <a:gd name="T5" fmla="*/ 45302 h 779"/>
              <a:gd name="T6" fmla="*/ 2421691 w 3213"/>
              <a:gd name="T7" fmla="*/ 86630 h 779"/>
              <a:gd name="T8" fmla="*/ 2479653 w 3213"/>
              <a:gd name="T9" fmla="*/ 121600 h 779"/>
              <a:gd name="T10" fmla="*/ 2516177 w 3213"/>
              <a:gd name="T11" fmla="*/ 155775 h 779"/>
              <a:gd name="T12" fmla="*/ 2540791 w 3213"/>
              <a:gd name="T13" fmla="*/ 192334 h 779"/>
              <a:gd name="T14" fmla="*/ 2549525 w 3213"/>
              <a:gd name="T15" fmla="*/ 232867 h 779"/>
              <a:gd name="T16" fmla="*/ 2545555 w 3213"/>
              <a:gd name="T17" fmla="*/ 267042 h 779"/>
              <a:gd name="T18" fmla="*/ 2522529 w 3213"/>
              <a:gd name="T19" fmla="*/ 294065 h 779"/>
              <a:gd name="T20" fmla="*/ 2478065 w 3213"/>
              <a:gd name="T21" fmla="*/ 315523 h 779"/>
              <a:gd name="T22" fmla="*/ 2415339 w 3213"/>
              <a:gd name="T23" fmla="*/ 333803 h 779"/>
              <a:gd name="T24" fmla="*/ 2360554 w 3213"/>
              <a:gd name="T25" fmla="*/ 350493 h 779"/>
              <a:gd name="T26" fmla="*/ 2300210 w 3213"/>
              <a:gd name="T27" fmla="*/ 367183 h 779"/>
              <a:gd name="T28" fmla="*/ 2224780 w 3213"/>
              <a:gd name="T29" fmla="*/ 384668 h 779"/>
              <a:gd name="T30" fmla="*/ 2138234 w 3213"/>
              <a:gd name="T31" fmla="*/ 403743 h 779"/>
              <a:gd name="T32" fmla="*/ 2035809 w 3213"/>
              <a:gd name="T33" fmla="*/ 422022 h 779"/>
              <a:gd name="T34" fmla="*/ 1921473 w 3213"/>
              <a:gd name="T35" fmla="*/ 443481 h 779"/>
              <a:gd name="T36" fmla="*/ 1792052 w 3213"/>
              <a:gd name="T37" fmla="*/ 464940 h 779"/>
              <a:gd name="T38" fmla="*/ 1652308 w 3213"/>
              <a:gd name="T39" fmla="*/ 487988 h 779"/>
              <a:gd name="T40" fmla="*/ 1447457 w 3213"/>
              <a:gd name="T41" fmla="*/ 515805 h 779"/>
              <a:gd name="T42" fmla="*/ 1241812 w 3213"/>
              <a:gd name="T43" fmla="*/ 542827 h 779"/>
              <a:gd name="T44" fmla="*/ 1057604 w 3213"/>
              <a:gd name="T45" fmla="*/ 564286 h 779"/>
              <a:gd name="T46" fmla="*/ 893247 w 3213"/>
              <a:gd name="T47" fmla="*/ 584155 h 779"/>
              <a:gd name="T48" fmla="*/ 747945 w 3213"/>
              <a:gd name="T49" fmla="*/ 597666 h 779"/>
              <a:gd name="T50" fmla="*/ 624876 w 3213"/>
              <a:gd name="T51" fmla="*/ 608793 h 779"/>
              <a:gd name="T52" fmla="*/ 519274 w 3213"/>
              <a:gd name="T53" fmla="*/ 615946 h 779"/>
              <a:gd name="T54" fmla="*/ 435904 w 3213"/>
              <a:gd name="T55" fmla="*/ 619125 h 779"/>
              <a:gd name="T56" fmla="*/ 335067 w 3213"/>
              <a:gd name="T57" fmla="*/ 615946 h 779"/>
              <a:gd name="T58" fmla="*/ 240581 w 3213"/>
              <a:gd name="T59" fmla="*/ 605614 h 779"/>
              <a:gd name="T60" fmla="*/ 162769 w 3213"/>
              <a:gd name="T61" fmla="*/ 585745 h 779"/>
              <a:gd name="T62" fmla="*/ 101632 w 3213"/>
              <a:gd name="T63" fmla="*/ 557928 h 779"/>
              <a:gd name="T64" fmla="*/ 59550 w 3213"/>
              <a:gd name="T65" fmla="*/ 519779 h 779"/>
              <a:gd name="T66" fmla="*/ 26996 w 3213"/>
              <a:gd name="T67" fmla="*/ 481630 h 779"/>
              <a:gd name="T68" fmla="*/ 7146 w 3213"/>
              <a:gd name="T69" fmla="*/ 449839 h 779"/>
              <a:gd name="T70" fmla="*/ 0 w 3213"/>
              <a:gd name="T71" fmla="*/ 419638 h 779"/>
              <a:gd name="T72" fmla="*/ 1588 w 3213"/>
              <a:gd name="T73" fmla="*/ 403743 h 779"/>
              <a:gd name="T74" fmla="*/ 10322 w 3213"/>
              <a:gd name="T75" fmla="*/ 393411 h 779"/>
              <a:gd name="T76" fmla="*/ 25408 w 3213"/>
              <a:gd name="T77" fmla="*/ 384668 h 779"/>
              <a:gd name="T78" fmla="*/ 48434 w 3213"/>
              <a:gd name="T79" fmla="*/ 376720 h 779"/>
              <a:gd name="T80" fmla="*/ 77812 w 3213"/>
              <a:gd name="T81" fmla="*/ 370362 h 779"/>
              <a:gd name="T82" fmla="*/ 112748 w 3213"/>
              <a:gd name="T83" fmla="*/ 364799 h 779"/>
              <a:gd name="T84" fmla="*/ 155623 w 3213"/>
              <a:gd name="T85" fmla="*/ 360030 h 779"/>
              <a:gd name="T86" fmla="*/ 205645 w 3213"/>
              <a:gd name="T87" fmla="*/ 356851 h 779"/>
              <a:gd name="T88" fmla="*/ 620112 w 3213"/>
              <a:gd name="T89" fmla="*/ 310755 h 779"/>
              <a:gd name="T90" fmla="*/ 1200524 w 3213"/>
              <a:gd name="T91" fmla="*/ 216177 h 779"/>
              <a:gd name="T92" fmla="*/ 1511771 w 3213"/>
              <a:gd name="T93" fmla="*/ 158159 h 779"/>
              <a:gd name="T94" fmla="*/ 1702330 w 3213"/>
              <a:gd name="T95" fmla="*/ 120010 h 779"/>
              <a:gd name="T96" fmla="*/ 1873039 w 3213"/>
              <a:gd name="T97" fmla="*/ 81861 h 779"/>
              <a:gd name="T98" fmla="*/ 2023899 w 3213"/>
              <a:gd name="T99" fmla="*/ 41328 h 779"/>
              <a:gd name="T100" fmla="*/ 2091389 w 3213"/>
              <a:gd name="T101" fmla="*/ 21459 h 779"/>
              <a:gd name="T102" fmla="*/ 2129500 w 3213"/>
              <a:gd name="T103" fmla="*/ 10332 h 779"/>
              <a:gd name="T104" fmla="*/ 2158084 w 3213"/>
              <a:gd name="T105" fmla="*/ 3179 h 779"/>
              <a:gd name="T106" fmla="*/ 2177934 w 3213"/>
              <a:gd name="T107" fmla="*/ 0 h 7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3" h="779">
                <a:moveTo>
                  <a:pt x="2749" y="0"/>
                </a:moveTo>
                <a:lnTo>
                  <a:pt x="2764" y="0"/>
                </a:lnTo>
                <a:lnTo>
                  <a:pt x="2779" y="0"/>
                </a:lnTo>
                <a:lnTo>
                  <a:pt x="2797" y="4"/>
                </a:lnTo>
                <a:lnTo>
                  <a:pt x="2816" y="6"/>
                </a:lnTo>
                <a:lnTo>
                  <a:pt x="2833" y="11"/>
                </a:lnTo>
                <a:lnTo>
                  <a:pt x="2852" y="15"/>
                </a:lnTo>
                <a:lnTo>
                  <a:pt x="2873" y="21"/>
                </a:lnTo>
                <a:lnTo>
                  <a:pt x="2893" y="29"/>
                </a:lnTo>
                <a:lnTo>
                  <a:pt x="2914" y="36"/>
                </a:lnTo>
                <a:lnTo>
                  <a:pt x="2935" y="46"/>
                </a:lnTo>
                <a:lnTo>
                  <a:pt x="2958" y="57"/>
                </a:lnTo>
                <a:lnTo>
                  <a:pt x="2979" y="69"/>
                </a:lnTo>
                <a:lnTo>
                  <a:pt x="3002" y="80"/>
                </a:lnTo>
                <a:lnTo>
                  <a:pt x="3027" y="94"/>
                </a:lnTo>
                <a:lnTo>
                  <a:pt x="3050" y="109"/>
                </a:lnTo>
                <a:lnTo>
                  <a:pt x="3075" y="125"/>
                </a:lnTo>
                <a:lnTo>
                  <a:pt x="3092" y="134"/>
                </a:lnTo>
                <a:lnTo>
                  <a:pt x="3108" y="144"/>
                </a:lnTo>
                <a:lnTo>
                  <a:pt x="3123" y="153"/>
                </a:lnTo>
                <a:lnTo>
                  <a:pt x="3136" y="163"/>
                </a:lnTo>
                <a:lnTo>
                  <a:pt x="3148" y="174"/>
                </a:lnTo>
                <a:lnTo>
                  <a:pt x="3160" y="184"/>
                </a:lnTo>
                <a:lnTo>
                  <a:pt x="3169" y="196"/>
                </a:lnTo>
                <a:lnTo>
                  <a:pt x="3179" y="207"/>
                </a:lnTo>
                <a:lnTo>
                  <a:pt x="3186" y="219"/>
                </a:lnTo>
                <a:lnTo>
                  <a:pt x="3194" y="230"/>
                </a:lnTo>
                <a:lnTo>
                  <a:pt x="3200" y="242"/>
                </a:lnTo>
                <a:lnTo>
                  <a:pt x="3204" y="255"/>
                </a:lnTo>
                <a:lnTo>
                  <a:pt x="3208" y="267"/>
                </a:lnTo>
                <a:lnTo>
                  <a:pt x="3211" y="280"/>
                </a:lnTo>
                <a:lnTo>
                  <a:pt x="3211" y="293"/>
                </a:lnTo>
                <a:lnTo>
                  <a:pt x="3213" y="307"/>
                </a:lnTo>
                <a:lnTo>
                  <a:pt x="3211" y="316"/>
                </a:lnTo>
                <a:lnTo>
                  <a:pt x="3209" y="326"/>
                </a:lnTo>
                <a:lnTo>
                  <a:pt x="3206" y="336"/>
                </a:lnTo>
                <a:lnTo>
                  <a:pt x="3202" y="345"/>
                </a:lnTo>
                <a:lnTo>
                  <a:pt x="3194" y="353"/>
                </a:lnTo>
                <a:lnTo>
                  <a:pt x="3186" y="361"/>
                </a:lnTo>
                <a:lnTo>
                  <a:pt x="3177" y="370"/>
                </a:lnTo>
                <a:lnTo>
                  <a:pt x="3165" y="378"/>
                </a:lnTo>
                <a:lnTo>
                  <a:pt x="3152" y="384"/>
                </a:lnTo>
                <a:lnTo>
                  <a:pt x="3138" y="391"/>
                </a:lnTo>
                <a:lnTo>
                  <a:pt x="3121" y="397"/>
                </a:lnTo>
                <a:lnTo>
                  <a:pt x="3104" y="403"/>
                </a:lnTo>
                <a:lnTo>
                  <a:pt x="3085" y="409"/>
                </a:lnTo>
                <a:lnTo>
                  <a:pt x="3064" y="414"/>
                </a:lnTo>
                <a:lnTo>
                  <a:pt x="3042" y="420"/>
                </a:lnTo>
                <a:lnTo>
                  <a:pt x="3017" y="424"/>
                </a:lnTo>
                <a:lnTo>
                  <a:pt x="3004" y="430"/>
                </a:lnTo>
                <a:lnTo>
                  <a:pt x="2989" y="436"/>
                </a:lnTo>
                <a:lnTo>
                  <a:pt x="2973" y="441"/>
                </a:lnTo>
                <a:lnTo>
                  <a:pt x="2956" y="445"/>
                </a:lnTo>
                <a:lnTo>
                  <a:pt x="2937" y="451"/>
                </a:lnTo>
                <a:lnTo>
                  <a:pt x="2918" y="457"/>
                </a:lnTo>
                <a:lnTo>
                  <a:pt x="2897" y="462"/>
                </a:lnTo>
                <a:lnTo>
                  <a:pt x="2875" y="468"/>
                </a:lnTo>
                <a:lnTo>
                  <a:pt x="2852" y="474"/>
                </a:lnTo>
                <a:lnTo>
                  <a:pt x="2827" y="480"/>
                </a:lnTo>
                <a:lnTo>
                  <a:pt x="2802" y="484"/>
                </a:lnTo>
                <a:lnTo>
                  <a:pt x="2778" y="489"/>
                </a:lnTo>
                <a:lnTo>
                  <a:pt x="2751" y="495"/>
                </a:lnTo>
                <a:lnTo>
                  <a:pt x="2722" y="503"/>
                </a:lnTo>
                <a:lnTo>
                  <a:pt x="2693" y="508"/>
                </a:lnTo>
                <a:lnTo>
                  <a:pt x="2662" y="514"/>
                </a:lnTo>
                <a:lnTo>
                  <a:pt x="2630" y="520"/>
                </a:lnTo>
                <a:lnTo>
                  <a:pt x="2599" y="526"/>
                </a:lnTo>
                <a:lnTo>
                  <a:pt x="2564" y="531"/>
                </a:lnTo>
                <a:lnTo>
                  <a:pt x="2530" y="539"/>
                </a:lnTo>
                <a:lnTo>
                  <a:pt x="2493" y="545"/>
                </a:lnTo>
                <a:lnTo>
                  <a:pt x="2457" y="551"/>
                </a:lnTo>
                <a:lnTo>
                  <a:pt x="2420" y="558"/>
                </a:lnTo>
                <a:lnTo>
                  <a:pt x="2380" y="564"/>
                </a:lnTo>
                <a:lnTo>
                  <a:pt x="2342" y="572"/>
                </a:lnTo>
                <a:lnTo>
                  <a:pt x="2300" y="578"/>
                </a:lnTo>
                <a:lnTo>
                  <a:pt x="2257" y="585"/>
                </a:lnTo>
                <a:lnTo>
                  <a:pt x="2215" y="593"/>
                </a:lnTo>
                <a:lnTo>
                  <a:pt x="2171" y="599"/>
                </a:lnTo>
                <a:lnTo>
                  <a:pt x="2127" y="606"/>
                </a:lnTo>
                <a:lnTo>
                  <a:pt x="2081" y="614"/>
                </a:lnTo>
                <a:lnTo>
                  <a:pt x="2033" y="622"/>
                </a:lnTo>
                <a:lnTo>
                  <a:pt x="1962" y="631"/>
                </a:lnTo>
                <a:lnTo>
                  <a:pt x="1891" y="641"/>
                </a:lnTo>
                <a:lnTo>
                  <a:pt x="1823" y="649"/>
                </a:lnTo>
                <a:lnTo>
                  <a:pt x="1756" y="658"/>
                </a:lnTo>
                <a:lnTo>
                  <a:pt x="1691" y="666"/>
                </a:lnTo>
                <a:lnTo>
                  <a:pt x="1628" y="675"/>
                </a:lnTo>
                <a:lnTo>
                  <a:pt x="1564" y="683"/>
                </a:lnTo>
                <a:lnTo>
                  <a:pt x="1505" y="691"/>
                </a:lnTo>
                <a:lnTo>
                  <a:pt x="1445" y="697"/>
                </a:lnTo>
                <a:lnTo>
                  <a:pt x="1388" y="704"/>
                </a:lnTo>
                <a:lnTo>
                  <a:pt x="1332" y="710"/>
                </a:lnTo>
                <a:lnTo>
                  <a:pt x="1278" y="718"/>
                </a:lnTo>
                <a:lnTo>
                  <a:pt x="1226" y="723"/>
                </a:lnTo>
                <a:lnTo>
                  <a:pt x="1175" y="729"/>
                </a:lnTo>
                <a:lnTo>
                  <a:pt x="1125" y="735"/>
                </a:lnTo>
                <a:lnTo>
                  <a:pt x="1077" y="739"/>
                </a:lnTo>
                <a:lnTo>
                  <a:pt x="1031" y="745"/>
                </a:lnTo>
                <a:lnTo>
                  <a:pt x="986" y="748"/>
                </a:lnTo>
                <a:lnTo>
                  <a:pt x="942" y="752"/>
                </a:lnTo>
                <a:lnTo>
                  <a:pt x="902" y="756"/>
                </a:lnTo>
                <a:lnTo>
                  <a:pt x="862" y="760"/>
                </a:lnTo>
                <a:lnTo>
                  <a:pt x="823" y="764"/>
                </a:lnTo>
                <a:lnTo>
                  <a:pt x="787" y="766"/>
                </a:lnTo>
                <a:lnTo>
                  <a:pt x="750" y="770"/>
                </a:lnTo>
                <a:lnTo>
                  <a:pt x="718" y="771"/>
                </a:lnTo>
                <a:lnTo>
                  <a:pt x="685" y="773"/>
                </a:lnTo>
                <a:lnTo>
                  <a:pt x="654" y="775"/>
                </a:lnTo>
                <a:lnTo>
                  <a:pt x="626" y="777"/>
                </a:lnTo>
                <a:lnTo>
                  <a:pt x="599" y="777"/>
                </a:lnTo>
                <a:lnTo>
                  <a:pt x="574" y="779"/>
                </a:lnTo>
                <a:lnTo>
                  <a:pt x="549" y="779"/>
                </a:lnTo>
                <a:lnTo>
                  <a:pt x="526" y="779"/>
                </a:lnTo>
                <a:lnTo>
                  <a:pt x="491" y="779"/>
                </a:lnTo>
                <a:lnTo>
                  <a:pt x="457" y="777"/>
                </a:lnTo>
                <a:lnTo>
                  <a:pt x="422" y="775"/>
                </a:lnTo>
                <a:lnTo>
                  <a:pt x="391" y="773"/>
                </a:lnTo>
                <a:lnTo>
                  <a:pt x="361" y="770"/>
                </a:lnTo>
                <a:lnTo>
                  <a:pt x="332" y="766"/>
                </a:lnTo>
                <a:lnTo>
                  <a:pt x="303" y="762"/>
                </a:lnTo>
                <a:lnTo>
                  <a:pt x="276" y="756"/>
                </a:lnTo>
                <a:lnTo>
                  <a:pt x="251" y="750"/>
                </a:lnTo>
                <a:lnTo>
                  <a:pt x="228" y="745"/>
                </a:lnTo>
                <a:lnTo>
                  <a:pt x="205" y="737"/>
                </a:lnTo>
                <a:lnTo>
                  <a:pt x="184" y="729"/>
                </a:lnTo>
                <a:lnTo>
                  <a:pt x="163" y="722"/>
                </a:lnTo>
                <a:lnTo>
                  <a:pt x="146" y="712"/>
                </a:lnTo>
                <a:lnTo>
                  <a:pt x="128" y="702"/>
                </a:lnTo>
                <a:lnTo>
                  <a:pt x="111" y="693"/>
                </a:lnTo>
                <a:lnTo>
                  <a:pt x="98" y="679"/>
                </a:lnTo>
                <a:lnTo>
                  <a:pt x="86" y="666"/>
                </a:lnTo>
                <a:lnTo>
                  <a:pt x="75" y="654"/>
                </a:lnTo>
                <a:lnTo>
                  <a:pt x="63" y="641"/>
                </a:lnTo>
                <a:lnTo>
                  <a:pt x="54" y="629"/>
                </a:lnTo>
                <a:lnTo>
                  <a:pt x="44" y="618"/>
                </a:lnTo>
                <a:lnTo>
                  <a:pt x="34" y="606"/>
                </a:lnTo>
                <a:lnTo>
                  <a:pt x="27" y="597"/>
                </a:lnTo>
                <a:lnTo>
                  <a:pt x="21" y="585"/>
                </a:lnTo>
                <a:lnTo>
                  <a:pt x="15" y="576"/>
                </a:lnTo>
                <a:lnTo>
                  <a:pt x="9" y="566"/>
                </a:lnTo>
                <a:lnTo>
                  <a:pt x="6" y="556"/>
                </a:lnTo>
                <a:lnTo>
                  <a:pt x="4" y="547"/>
                </a:lnTo>
                <a:lnTo>
                  <a:pt x="0" y="537"/>
                </a:lnTo>
                <a:lnTo>
                  <a:pt x="0" y="528"/>
                </a:lnTo>
                <a:lnTo>
                  <a:pt x="0" y="518"/>
                </a:lnTo>
                <a:lnTo>
                  <a:pt x="0" y="514"/>
                </a:lnTo>
                <a:lnTo>
                  <a:pt x="0" y="512"/>
                </a:lnTo>
                <a:lnTo>
                  <a:pt x="2" y="508"/>
                </a:lnTo>
                <a:lnTo>
                  <a:pt x="4" y="505"/>
                </a:lnTo>
                <a:lnTo>
                  <a:pt x="6" y="501"/>
                </a:lnTo>
                <a:lnTo>
                  <a:pt x="9" y="499"/>
                </a:lnTo>
                <a:lnTo>
                  <a:pt x="13" y="495"/>
                </a:lnTo>
                <a:lnTo>
                  <a:pt x="17" y="493"/>
                </a:lnTo>
                <a:lnTo>
                  <a:pt x="21" y="489"/>
                </a:lnTo>
                <a:lnTo>
                  <a:pt x="27" y="487"/>
                </a:lnTo>
                <a:lnTo>
                  <a:pt x="32" y="484"/>
                </a:lnTo>
                <a:lnTo>
                  <a:pt x="38" y="482"/>
                </a:lnTo>
                <a:lnTo>
                  <a:pt x="46" y="480"/>
                </a:lnTo>
                <a:lnTo>
                  <a:pt x="52" y="476"/>
                </a:lnTo>
                <a:lnTo>
                  <a:pt x="61" y="474"/>
                </a:lnTo>
                <a:lnTo>
                  <a:pt x="69" y="472"/>
                </a:lnTo>
                <a:lnTo>
                  <a:pt x="79" y="470"/>
                </a:lnTo>
                <a:lnTo>
                  <a:pt x="88" y="468"/>
                </a:lnTo>
                <a:lnTo>
                  <a:pt x="98" y="466"/>
                </a:lnTo>
                <a:lnTo>
                  <a:pt x="107" y="464"/>
                </a:lnTo>
                <a:lnTo>
                  <a:pt x="119" y="462"/>
                </a:lnTo>
                <a:lnTo>
                  <a:pt x="130" y="460"/>
                </a:lnTo>
                <a:lnTo>
                  <a:pt x="142" y="459"/>
                </a:lnTo>
                <a:lnTo>
                  <a:pt x="155" y="457"/>
                </a:lnTo>
                <a:lnTo>
                  <a:pt x="169" y="455"/>
                </a:lnTo>
                <a:lnTo>
                  <a:pt x="182" y="455"/>
                </a:lnTo>
                <a:lnTo>
                  <a:pt x="196" y="453"/>
                </a:lnTo>
                <a:lnTo>
                  <a:pt x="211" y="451"/>
                </a:lnTo>
                <a:lnTo>
                  <a:pt x="226" y="451"/>
                </a:lnTo>
                <a:lnTo>
                  <a:pt x="242" y="449"/>
                </a:lnTo>
                <a:lnTo>
                  <a:pt x="259" y="449"/>
                </a:lnTo>
                <a:lnTo>
                  <a:pt x="276" y="449"/>
                </a:lnTo>
                <a:lnTo>
                  <a:pt x="439" y="432"/>
                </a:lnTo>
                <a:lnTo>
                  <a:pt x="608" y="412"/>
                </a:lnTo>
                <a:lnTo>
                  <a:pt x="781" y="391"/>
                </a:lnTo>
                <a:lnTo>
                  <a:pt x="958" y="366"/>
                </a:lnTo>
                <a:lnTo>
                  <a:pt x="1138" y="338"/>
                </a:lnTo>
                <a:lnTo>
                  <a:pt x="1324" y="307"/>
                </a:lnTo>
                <a:lnTo>
                  <a:pt x="1512" y="272"/>
                </a:lnTo>
                <a:lnTo>
                  <a:pt x="1706" y="236"/>
                </a:lnTo>
                <a:lnTo>
                  <a:pt x="1774" y="222"/>
                </a:lnTo>
                <a:lnTo>
                  <a:pt x="1839" y="211"/>
                </a:lnTo>
                <a:lnTo>
                  <a:pt x="1904" y="199"/>
                </a:lnTo>
                <a:lnTo>
                  <a:pt x="1966" y="188"/>
                </a:lnTo>
                <a:lnTo>
                  <a:pt x="2027" y="176"/>
                </a:lnTo>
                <a:lnTo>
                  <a:pt x="2086" y="163"/>
                </a:lnTo>
                <a:lnTo>
                  <a:pt x="2144" y="151"/>
                </a:lnTo>
                <a:lnTo>
                  <a:pt x="2202" y="140"/>
                </a:lnTo>
                <a:lnTo>
                  <a:pt x="2255" y="128"/>
                </a:lnTo>
                <a:lnTo>
                  <a:pt x="2307" y="115"/>
                </a:lnTo>
                <a:lnTo>
                  <a:pt x="2359" y="103"/>
                </a:lnTo>
                <a:lnTo>
                  <a:pt x="2409" y="90"/>
                </a:lnTo>
                <a:lnTo>
                  <a:pt x="2457" y="78"/>
                </a:lnTo>
                <a:lnTo>
                  <a:pt x="2503" y="65"/>
                </a:lnTo>
                <a:lnTo>
                  <a:pt x="2549" y="52"/>
                </a:lnTo>
                <a:lnTo>
                  <a:pt x="2591" y="38"/>
                </a:lnTo>
                <a:lnTo>
                  <a:pt x="2607" y="34"/>
                </a:lnTo>
                <a:lnTo>
                  <a:pt x="2620" y="30"/>
                </a:lnTo>
                <a:lnTo>
                  <a:pt x="2634" y="27"/>
                </a:lnTo>
                <a:lnTo>
                  <a:pt x="2647" y="23"/>
                </a:lnTo>
                <a:lnTo>
                  <a:pt x="2658" y="19"/>
                </a:lnTo>
                <a:lnTo>
                  <a:pt x="2670" y="15"/>
                </a:lnTo>
                <a:lnTo>
                  <a:pt x="2682" y="13"/>
                </a:lnTo>
                <a:lnTo>
                  <a:pt x="2691" y="9"/>
                </a:lnTo>
                <a:lnTo>
                  <a:pt x="2701" y="7"/>
                </a:lnTo>
                <a:lnTo>
                  <a:pt x="2708" y="6"/>
                </a:lnTo>
                <a:lnTo>
                  <a:pt x="2718" y="4"/>
                </a:lnTo>
                <a:lnTo>
                  <a:pt x="2724" y="2"/>
                </a:lnTo>
                <a:lnTo>
                  <a:pt x="2731" y="0"/>
                </a:lnTo>
                <a:lnTo>
                  <a:pt x="2737" y="0"/>
                </a:lnTo>
                <a:lnTo>
                  <a:pt x="2743" y="0"/>
                </a:lnTo>
                <a:lnTo>
                  <a:pt x="2749" y="0"/>
                </a:lnTo>
              </a:path>
            </a:pathLst>
          </a:custGeom>
          <a:solidFill>
            <a:srgbClr val="FF0000"/>
          </a:solidFill>
          <a:ln w="9525">
            <a:noFill/>
            <a:prstDash val="solid"/>
            <a:round/>
            <a:headEnd/>
            <a:tailEnd/>
          </a:ln>
        </p:spPr>
        <p:txBody>
          <a:bodyPr/>
          <a:lstStyle/>
          <a:p>
            <a:endParaRPr lang="en-US">
              <a:solidFill>
                <a:prstClr val="black"/>
              </a:solidFill>
            </a:endParaRPr>
          </a:p>
        </p:txBody>
      </p:sp>
      <p:sp>
        <p:nvSpPr>
          <p:cNvPr id="18" name="TextBox 17"/>
          <p:cNvSpPr txBox="1"/>
          <p:nvPr/>
        </p:nvSpPr>
        <p:spPr>
          <a:xfrm>
            <a:off x="381000" y="4648200"/>
            <a:ext cx="3962400" cy="523220"/>
          </a:xfrm>
          <a:prstGeom prst="rect">
            <a:avLst/>
          </a:prstGeom>
          <a:solidFill>
            <a:srgbClr val="FFFF00"/>
          </a:solidFill>
          <a:ln>
            <a:solidFill>
              <a:schemeClr val="tx1"/>
            </a:solidFill>
          </a:ln>
        </p:spPr>
        <p:txBody>
          <a:bodyPr wrap="square" rtlCol="0">
            <a:spAutoFit/>
          </a:bodyPr>
          <a:lstStyle/>
          <a:p>
            <a:pPr algn="ctr"/>
            <a:r>
              <a:rPr lang="zh-TW" altLang="en-US" sz="2800" dirty="0" smtClean="0">
                <a:solidFill>
                  <a:prstClr val="black"/>
                </a:solidFill>
                <a:latin typeface="Adobe Kaiti Std R" pitchFamily="18" charset="-128"/>
                <a:ea typeface="Adobe Kaiti Std R" pitchFamily="18" charset="-128"/>
              </a:rPr>
              <a:t>形</a:t>
            </a:r>
            <a:r>
              <a:rPr lang="zh-CN" altLang="en-US" sz="2800" dirty="0" smtClean="0">
                <a:solidFill>
                  <a:prstClr val="black"/>
                </a:solidFill>
                <a:latin typeface="Adobe Kaiti Std R" pitchFamily="18" charset="-128"/>
                <a:ea typeface="Adobe Kaiti Std R" pitchFamily="18" charset="-128"/>
              </a:rPr>
              <a:t>声</a:t>
            </a:r>
            <a:r>
              <a:rPr lang="zh-TW" altLang="en-US" sz="2800" dirty="0" smtClean="0">
                <a:solidFill>
                  <a:prstClr val="black"/>
                </a:solidFill>
                <a:latin typeface="Adobe Kaiti Std R" pitchFamily="18" charset="-128"/>
                <a:ea typeface="Adobe Kaiti Std R" pitchFamily="18" charset="-128"/>
              </a:rPr>
              <a:t>字</a:t>
            </a:r>
            <a:r>
              <a:rPr lang="zh-TW" altLang="en-US" sz="2800" dirty="0">
                <a:solidFill>
                  <a:prstClr val="black"/>
                </a:solidFill>
                <a:latin typeface="Adobe Kaiti Std R" pitchFamily="18" charset="-128"/>
                <a:ea typeface="Adobe Kaiti Std R" pitchFamily="18" charset="-128"/>
              </a:rPr>
              <a:t>：往</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汪</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枉</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旺</a:t>
            </a:r>
            <a:endParaRPr lang="en-US" sz="2800" dirty="0">
              <a:solidFill>
                <a:prstClr val="black"/>
              </a:solidFill>
              <a:latin typeface="Adobe Kaiti Std R" pitchFamily="18" charset="-128"/>
              <a:ea typeface="Adobe Kaiti Std R" pitchFamily="18" charset="-128"/>
            </a:endParaRPr>
          </a:p>
        </p:txBody>
      </p:sp>
      <p:pic>
        <p:nvPicPr>
          <p:cNvPr id="2050" name="Picture 2" descr="C:\Users\Meishing\Dropbox\meizhouhuayu\pics\王.png"/>
          <p:cNvPicPr>
            <a:picLocks noChangeAspect="1" noChangeArrowheads="1"/>
          </p:cNvPicPr>
          <p:nvPr/>
        </p:nvPicPr>
        <p:blipFill>
          <a:blip r:embed="rId4" cstate="print">
            <a:lum bright="-10000" contrast="20000"/>
          </a:blip>
          <a:srcRect/>
          <a:stretch>
            <a:fillRect/>
          </a:stretch>
        </p:blipFill>
        <p:spPr bwMode="auto">
          <a:xfrm>
            <a:off x="381000" y="3276600"/>
            <a:ext cx="4619625" cy="990600"/>
          </a:xfrm>
          <a:prstGeom prst="rect">
            <a:avLst/>
          </a:prstGeom>
          <a:noFill/>
        </p:spPr>
      </p:pic>
      <p:sp>
        <p:nvSpPr>
          <p:cNvPr id="19" name="TextBox 18"/>
          <p:cNvSpPr txBox="1"/>
          <p:nvPr/>
        </p:nvSpPr>
        <p:spPr>
          <a:xfrm>
            <a:off x="5943600" y="6248400"/>
            <a:ext cx="2971800" cy="276999"/>
          </a:xfrm>
          <a:prstGeom prst="rect">
            <a:avLst/>
          </a:prstGeom>
          <a:solidFill>
            <a:srgbClr val="FFFF00"/>
          </a:solidFill>
          <a:ln>
            <a:solidFill>
              <a:schemeClr val="tx1"/>
            </a:solidFill>
          </a:ln>
        </p:spPr>
        <p:txBody>
          <a:bodyPr wrap="square" rtlCol="0">
            <a:spAutoFit/>
          </a:bodyPr>
          <a:lstStyle/>
          <a:p>
            <a:pPr algn="ctr"/>
            <a:r>
              <a:rPr lang="zh-CN" altLang="en-US" sz="1200" dirty="0" smtClean="0">
                <a:solidFill>
                  <a:prstClr val="black"/>
                </a:solidFill>
              </a:rPr>
              <a:t>参考资料：国际电脑汉字及异体字知识库</a:t>
            </a:r>
            <a:endParaRPr lang="zh-CN" altLang="en-US" sz="1200" dirty="0">
              <a:solidFill>
                <a:prstClr val="black"/>
              </a:solidFill>
            </a:endParaRPr>
          </a:p>
        </p:txBody>
      </p:sp>
      <p:pic>
        <p:nvPicPr>
          <p:cNvPr id="9" name="Picture 2" descr="C:\Users\Meishing\Desktop\meizhou pics\31-1.png"/>
          <p:cNvPicPr>
            <a:picLocks noChangeAspect="1" noChangeArrowheads="1"/>
          </p:cNvPicPr>
          <p:nvPr/>
        </p:nvPicPr>
        <p:blipFill>
          <a:blip r:embed="rId5" cstate="print">
            <a:lum bright="-10000" contrast="40000"/>
          </a:blip>
          <a:srcRect r="87500"/>
          <a:stretch>
            <a:fillRect/>
          </a:stretch>
        </p:blipFill>
        <p:spPr bwMode="auto">
          <a:xfrm>
            <a:off x="838200" y="1371600"/>
            <a:ext cx="1143000" cy="1115457"/>
          </a:xfrm>
          <a:prstGeom prst="rect">
            <a:avLst/>
          </a:prstGeom>
          <a:noFill/>
        </p:spPr>
      </p:pic>
    </p:spTree>
    <p:extLst>
      <p:ext uri="{BB962C8B-B14F-4D97-AF65-F5344CB8AC3E}">
        <p14:creationId xmlns:p14="http://schemas.microsoft.com/office/powerpoint/2010/main" xmlns="" val="3175092707"/>
      </p:ext>
    </p:extLst>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fmla="#ppt_w*sin(2.5*pi*$)">
                                          <p:val>
                                            <p:fltVal val="0"/>
                                          </p:val>
                                        </p:tav>
                                        <p:tav tm="100000">
                                          <p:val>
                                            <p:fltVal val="1"/>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000" fill="hold"/>
                                        <p:tgtEl>
                                          <p:spTgt spid="17"/>
                                        </p:tgtEl>
                                        <p:attrNameLst>
                                          <p:attrName>ppt_w</p:attrName>
                                        </p:attrNameLst>
                                      </p:cBhvr>
                                      <p:tavLst>
                                        <p:tav tm="0">
                                          <p:val>
                                            <p:fltVal val="0"/>
                                          </p:val>
                                        </p:tav>
                                        <p:tav tm="100000">
                                          <p:val>
                                            <p:strVal val="#ppt_w"/>
                                          </p:val>
                                        </p:tav>
                                      </p:tavLst>
                                    </p:anim>
                                    <p:anim calcmode="lin" valueType="num">
                                      <p:cBhvr>
                                        <p:cTn id="13" dur="20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ID="35" presetClass="emph" presetSubtype="0" fill="hold" grpId="1" nodeType="afterEffect">
                                  <p:stCondLst>
                                    <p:cond delay="0"/>
                                  </p:stCondLst>
                                  <p:childTnLst>
                                    <p:anim calcmode="discrete" valueType="str">
                                      <p:cBhvr>
                                        <p:cTn id="16" dur="1000" fill="hold"/>
                                        <p:tgtEl>
                                          <p:spTgt spid="17"/>
                                        </p:tgtEl>
                                        <p:attrNameLst>
                                          <p:attrName>style.visibility</p:attrName>
                                        </p:attrNameLst>
                                      </p:cBhvr>
                                      <p:tavLst>
                                        <p:tav tm="0">
                                          <p:val>
                                            <p:strVal val="hidden"/>
                                          </p:val>
                                        </p:tav>
                                        <p:tav tm="50000">
                                          <p:val>
                                            <p:strVal val="visible"/>
                                          </p:val>
                                        </p:tav>
                                      </p:tavLst>
                                    </p:anim>
                                  </p:childTnLst>
                                </p:cTn>
                              </p:par>
                              <p:par>
                                <p:cTn id="17" presetID="35" presetClass="emph" presetSubtype="0" fill="hold" grpId="1" nodeType="withEffect">
                                  <p:stCondLst>
                                    <p:cond delay="0"/>
                                  </p:stCondLst>
                                  <p:childTnLst>
                                    <p:anim calcmode="discrete" valueType="str">
                                      <p:cBhvr>
                                        <p:cTn id="18"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1000" fill="hold"/>
                                        <p:tgtEl>
                                          <p:spTgt spid="2050"/>
                                        </p:tgtEl>
                                        <p:attrNameLst>
                                          <p:attrName>ppt_x</p:attrName>
                                        </p:attrNameLst>
                                      </p:cBhvr>
                                      <p:tavLst>
                                        <p:tav tm="0">
                                          <p:val>
                                            <p:strVal val="#ppt_x-.2"/>
                                          </p:val>
                                        </p:tav>
                                        <p:tav tm="100000">
                                          <p:val>
                                            <p:strVal val="#ppt_x"/>
                                          </p:val>
                                        </p:tav>
                                      </p:tavLst>
                                    </p:anim>
                                    <p:anim calcmode="lin" valueType="num">
                                      <p:cBhvr>
                                        <p:cTn id="24"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334000" y="1066800"/>
            <a:ext cx="1600200" cy="1938992"/>
          </a:xfrm>
          <a:prstGeom prst="rect">
            <a:avLst/>
          </a:prstGeom>
          <a:noFill/>
        </p:spPr>
        <p:txBody>
          <a:bodyPr wrap="square" rtlCol="0">
            <a:spAutoFit/>
          </a:bodyPr>
          <a:lstStyle/>
          <a:p>
            <a:r>
              <a:rPr lang="zh-TW" altLang="en-US" sz="12000" b="1" dirty="0">
                <a:solidFill>
                  <a:srgbClr val="FF0000"/>
                </a:solidFill>
                <a:latin typeface="Adobe Kaiti Std R" pitchFamily="18" charset="-128"/>
                <a:ea typeface="Adobe Kaiti Std R" pitchFamily="18" charset="-128"/>
              </a:rPr>
              <a:t>乂</a:t>
            </a:r>
            <a:endParaRPr lang="en-US" sz="12000" b="1" dirty="0">
              <a:solidFill>
                <a:srgbClr val="FF0000"/>
              </a:solidFill>
              <a:latin typeface="Adobe Kaiti Std R" pitchFamily="18" charset="-128"/>
              <a:ea typeface="Adobe Kaiti Std R" pitchFamily="18" charset="-128"/>
            </a:endParaRPr>
          </a:p>
        </p:txBody>
      </p:sp>
      <p:sp>
        <p:nvSpPr>
          <p:cNvPr id="19" name="TextBox 18"/>
          <p:cNvSpPr txBox="1"/>
          <p:nvPr/>
        </p:nvSpPr>
        <p:spPr>
          <a:xfrm>
            <a:off x="5334000" y="533400"/>
            <a:ext cx="1600200" cy="1938992"/>
          </a:xfrm>
          <a:prstGeom prst="rect">
            <a:avLst/>
          </a:prstGeom>
          <a:noFill/>
        </p:spPr>
        <p:txBody>
          <a:bodyPr wrap="square" rtlCol="0">
            <a:spAutoFit/>
          </a:bodyPr>
          <a:lstStyle/>
          <a:p>
            <a:r>
              <a:rPr lang="zh-TW" altLang="en-US" sz="12000" b="1" dirty="0">
                <a:solidFill>
                  <a:prstClr val="black"/>
                </a:solidFill>
                <a:latin typeface="Adobe Kaiti Std R" pitchFamily="18" charset="-128"/>
                <a:ea typeface="Adobe Kaiti Std R" pitchFamily="18" charset="-128"/>
              </a:rPr>
              <a:t>亠</a:t>
            </a:r>
            <a:endParaRPr lang="en-US" sz="12000" b="1" dirty="0">
              <a:solidFill>
                <a:prstClr val="black"/>
              </a:solidFill>
              <a:latin typeface="Adobe Kaiti Std R" pitchFamily="18" charset="-128"/>
              <a:ea typeface="Adobe Kaiti Std R" pitchFamily="18" charset="-128"/>
            </a:endParaRPr>
          </a:p>
        </p:txBody>
      </p:sp>
      <p:sp>
        <p:nvSpPr>
          <p:cNvPr id="12" name="TextBox 11"/>
          <p:cNvSpPr txBox="1"/>
          <p:nvPr/>
        </p:nvSpPr>
        <p:spPr>
          <a:xfrm>
            <a:off x="381000" y="2819400"/>
            <a:ext cx="22098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相似字：交</a:t>
            </a:r>
            <a:endParaRPr lang="en-US" sz="2800" dirty="0">
              <a:solidFill>
                <a:prstClr val="black"/>
              </a:solidFill>
              <a:latin typeface="Adobe Kaiti Std R" pitchFamily="18" charset="-128"/>
              <a:ea typeface="Adobe Kaiti Std R" pitchFamily="18" charset="-128"/>
            </a:endParaRPr>
          </a:p>
        </p:txBody>
      </p:sp>
      <p:sp>
        <p:nvSpPr>
          <p:cNvPr id="13" name="TextBox 12"/>
          <p:cNvSpPr txBox="1"/>
          <p:nvPr/>
        </p:nvSpPr>
        <p:spPr>
          <a:xfrm>
            <a:off x="381000" y="3886200"/>
            <a:ext cx="4419600" cy="523220"/>
          </a:xfrm>
          <a:prstGeom prst="rect">
            <a:avLst/>
          </a:prstGeom>
          <a:solidFill>
            <a:srgbClr val="FFFF00"/>
          </a:solidFill>
          <a:ln>
            <a:solidFill>
              <a:schemeClr val="tx1"/>
            </a:solidFill>
          </a:ln>
        </p:spPr>
        <p:txBody>
          <a:bodyPr wrap="square" rtlCol="0">
            <a:spAutoFit/>
          </a:bodyPr>
          <a:lstStyle/>
          <a:p>
            <a:pPr algn="ctr"/>
            <a:r>
              <a:rPr lang="zh-TW" altLang="en-US" sz="2800" dirty="0" smtClean="0">
                <a:solidFill>
                  <a:prstClr val="black"/>
                </a:solidFill>
                <a:latin typeface="Adobe Kaiti Std R" pitchFamily="18" charset="-128"/>
                <a:ea typeface="Adobe Kaiti Std R" pitchFamily="18" charset="-128"/>
              </a:rPr>
              <a:t>形</a:t>
            </a:r>
            <a:r>
              <a:rPr lang="zh-CN" altLang="en-US" sz="2800" dirty="0" smtClean="0">
                <a:solidFill>
                  <a:prstClr val="black"/>
                </a:solidFill>
                <a:latin typeface="Adobe Kaiti Std R" pitchFamily="18" charset="-128"/>
                <a:ea typeface="Adobe Kaiti Std R" pitchFamily="18" charset="-128"/>
              </a:rPr>
              <a:t>声</a:t>
            </a:r>
            <a:r>
              <a:rPr lang="zh-TW" altLang="en-US" sz="2800" dirty="0" smtClean="0">
                <a:solidFill>
                  <a:prstClr val="black"/>
                </a:solidFill>
                <a:latin typeface="Adobe Kaiti Std R" pitchFamily="18" charset="-128"/>
                <a:ea typeface="Adobe Kaiti Std R" pitchFamily="18" charset="-128"/>
              </a:rPr>
              <a:t>字：</a:t>
            </a:r>
            <a:r>
              <a:rPr lang="zh-CN" altLang="en-US" sz="2800" dirty="0" smtClean="0">
                <a:solidFill>
                  <a:prstClr val="black"/>
                </a:solidFill>
                <a:latin typeface="Adobe Kaiti Std R" pitchFamily="18" charset="-128"/>
                <a:ea typeface="Adobe Kaiti Std R" pitchFamily="18" charset="-128"/>
              </a:rPr>
              <a:t> 玟</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汶</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纹</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蚊</a:t>
            </a:r>
            <a:r>
              <a:rPr lang="en-US" altLang="zh-CN" sz="2800" dirty="0" smtClean="0">
                <a:solidFill>
                  <a:prstClr val="black"/>
                </a:solidFill>
                <a:latin typeface="Adobe Kaiti Std R" pitchFamily="18" charset="-128"/>
                <a:ea typeface="Adobe Kaiti Std R" pitchFamily="18" charset="-128"/>
              </a:rPr>
              <a:t>/</a:t>
            </a:r>
            <a:r>
              <a:rPr lang="zh-CN" altLang="en-US" sz="2800" dirty="0" smtClean="0">
                <a:solidFill>
                  <a:prstClr val="black"/>
                </a:solidFill>
                <a:latin typeface="Adobe Kaiti Std R" pitchFamily="18" charset="-128"/>
                <a:ea typeface="Adobe Kaiti Std R" pitchFamily="18" charset="-128"/>
              </a:rPr>
              <a:t>雯</a:t>
            </a:r>
            <a:endParaRPr lang="en-US" sz="2800" dirty="0">
              <a:solidFill>
                <a:prstClr val="black"/>
              </a:solidFill>
              <a:latin typeface="Adobe Kaiti Std R" pitchFamily="18" charset="-128"/>
              <a:ea typeface="Adobe Kaiti Std R" pitchFamily="18" charset="-128"/>
            </a:endParaRPr>
          </a:p>
        </p:txBody>
      </p:sp>
      <p:pic>
        <p:nvPicPr>
          <p:cNvPr id="3074" name="Picture 2" descr="C:\Users\Meishing\Dropbox\meizhouhuayu\pics\文.png"/>
          <p:cNvPicPr>
            <a:picLocks noChangeAspect="1" noChangeArrowheads="1"/>
          </p:cNvPicPr>
          <p:nvPr/>
        </p:nvPicPr>
        <p:blipFill>
          <a:blip r:embed="rId4" cstate="print">
            <a:lum bright="-10000" contrast="20000"/>
          </a:blip>
          <a:srcRect/>
          <a:stretch>
            <a:fillRect/>
          </a:stretch>
        </p:blipFill>
        <p:spPr bwMode="auto">
          <a:xfrm>
            <a:off x="381000" y="4724400"/>
            <a:ext cx="4648200" cy="1009650"/>
          </a:xfrm>
          <a:prstGeom prst="rect">
            <a:avLst/>
          </a:prstGeom>
          <a:noFill/>
        </p:spPr>
      </p:pic>
      <p:pic>
        <p:nvPicPr>
          <p:cNvPr id="3075" name="Picture 3" descr="C:\Users\Meishing\Dropbox\meizhouhuayu\pics\文-文.png"/>
          <p:cNvPicPr>
            <a:picLocks noChangeAspect="1" noChangeArrowheads="1"/>
          </p:cNvPicPr>
          <p:nvPr/>
        </p:nvPicPr>
        <p:blipFill>
          <a:blip r:embed="rId5" cstate="print">
            <a:lum bright="-10000" contrast="20000"/>
          </a:blip>
          <a:srcRect/>
          <a:stretch>
            <a:fillRect/>
          </a:stretch>
        </p:blipFill>
        <p:spPr bwMode="auto">
          <a:xfrm>
            <a:off x="381000" y="5943600"/>
            <a:ext cx="5457825" cy="552450"/>
          </a:xfrm>
          <a:prstGeom prst="rect">
            <a:avLst/>
          </a:prstGeom>
          <a:noFill/>
        </p:spPr>
      </p:pic>
      <p:sp>
        <p:nvSpPr>
          <p:cNvPr id="10" name="TextBox 9"/>
          <p:cNvSpPr txBox="1"/>
          <p:nvPr/>
        </p:nvSpPr>
        <p:spPr>
          <a:xfrm>
            <a:off x="5943600" y="6581001"/>
            <a:ext cx="2971800" cy="276999"/>
          </a:xfrm>
          <a:prstGeom prst="rect">
            <a:avLst/>
          </a:prstGeom>
          <a:solidFill>
            <a:srgbClr val="FFFF00"/>
          </a:solidFill>
          <a:ln>
            <a:solidFill>
              <a:schemeClr val="tx1"/>
            </a:solidFill>
          </a:ln>
        </p:spPr>
        <p:txBody>
          <a:bodyPr wrap="square" rtlCol="0">
            <a:spAutoFit/>
          </a:bodyPr>
          <a:lstStyle/>
          <a:p>
            <a:pPr algn="ctr"/>
            <a:r>
              <a:rPr lang="zh-CN" altLang="en-US" sz="1200" dirty="0" smtClean="0">
                <a:solidFill>
                  <a:prstClr val="black"/>
                </a:solidFill>
              </a:rPr>
              <a:t>参考资料：国际电脑汉字及异体字知识库</a:t>
            </a:r>
            <a:endParaRPr lang="zh-CN" altLang="en-US" sz="1200" dirty="0">
              <a:solidFill>
                <a:prstClr val="black"/>
              </a:solidFill>
            </a:endParaRPr>
          </a:p>
        </p:txBody>
      </p:sp>
      <p:pic>
        <p:nvPicPr>
          <p:cNvPr id="11" name="Picture 2" descr="C:\Users\Meishing\Desktop\meizhou pics\31-1.png"/>
          <p:cNvPicPr>
            <a:picLocks noChangeAspect="1" noChangeArrowheads="1"/>
          </p:cNvPicPr>
          <p:nvPr/>
        </p:nvPicPr>
        <p:blipFill>
          <a:blip r:embed="rId6" cstate="print">
            <a:lum bright="-10000" contrast="40000"/>
          </a:blip>
          <a:srcRect l="15833" r="70834"/>
          <a:stretch>
            <a:fillRect/>
          </a:stretch>
        </p:blipFill>
        <p:spPr bwMode="auto">
          <a:xfrm>
            <a:off x="914400" y="1219200"/>
            <a:ext cx="1219200" cy="1115457"/>
          </a:xfrm>
          <a:prstGeom prst="rect">
            <a:avLst/>
          </a:prstGeom>
          <a:noFill/>
        </p:spPr>
      </p:pic>
    </p:spTree>
    <p:extLst>
      <p:ext uri="{BB962C8B-B14F-4D97-AF65-F5344CB8AC3E}">
        <p14:creationId xmlns:p14="http://schemas.microsoft.com/office/powerpoint/2010/main" xmlns="" val="1890805124"/>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ppt_x"/>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3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600" decel="100000"/>
                                        <p:tgtEl>
                                          <p:spTgt spid="20"/>
                                        </p:tgtEl>
                                      </p:cBhvr>
                                    </p:animEffect>
                                    <p:anim calcmode="lin" valueType="num">
                                      <p:cBhvr>
                                        <p:cTn id="13" dur="1600" decel="100000" fill="hold"/>
                                        <p:tgtEl>
                                          <p:spTgt spid="20"/>
                                        </p:tgtEl>
                                        <p:attrNameLst>
                                          <p:attrName>style.rotation</p:attrName>
                                        </p:attrNameLst>
                                      </p:cBhvr>
                                      <p:tavLst>
                                        <p:tav tm="0">
                                          <p:val>
                                            <p:fltVal val="-90"/>
                                          </p:val>
                                        </p:tav>
                                        <p:tav tm="100000">
                                          <p:val>
                                            <p:fltVal val="0"/>
                                          </p:val>
                                        </p:tav>
                                      </p:tavLst>
                                    </p:anim>
                                    <p:anim calcmode="lin" valueType="num">
                                      <p:cBhvr>
                                        <p:cTn id="14" dur="1600" decel="100000" fill="hold"/>
                                        <p:tgtEl>
                                          <p:spTgt spid="20"/>
                                        </p:tgtEl>
                                        <p:attrNameLst>
                                          <p:attrName>ppt_x</p:attrName>
                                        </p:attrNameLst>
                                      </p:cBhvr>
                                      <p:tavLst>
                                        <p:tav tm="0">
                                          <p:val>
                                            <p:strVal val="#ppt_x+0.4"/>
                                          </p:val>
                                        </p:tav>
                                        <p:tav tm="100000">
                                          <p:val>
                                            <p:strVal val="#ppt_x-0.05"/>
                                          </p:val>
                                        </p:tav>
                                      </p:tavLst>
                                    </p:anim>
                                    <p:anim calcmode="lin" valueType="num">
                                      <p:cBhvr>
                                        <p:cTn id="15" dur="1600" decel="100000" fill="hold"/>
                                        <p:tgtEl>
                                          <p:spTgt spid="20"/>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20"/>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20"/>
                                        </p:tgtEl>
                                        <p:attrNameLst>
                                          <p:attrName>ppt_y</p:attrName>
                                        </p:attrNameLst>
                                      </p:cBhvr>
                                      <p:tavLst>
                                        <p:tav tm="0">
                                          <p:val>
                                            <p:strVal val="#ppt_y+0.1"/>
                                          </p:val>
                                        </p:tav>
                                        <p:tav tm="100000">
                                          <p:val>
                                            <p:strVal val="#ppt_y"/>
                                          </p:val>
                                        </p:tav>
                                      </p:tavLst>
                                    </p:anim>
                                  </p:childTnLst>
                                </p:cTn>
                              </p:par>
                            </p:childTnLst>
                          </p:cTn>
                        </p:par>
                        <p:par>
                          <p:cTn id="18" fill="hold">
                            <p:stCondLst>
                              <p:cond delay="4000"/>
                            </p:stCondLst>
                            <p:childTnLst>
                              <p:par>
                                <p:cTn id="19" presetID="35" presetClass="emph" presetSubtype="0" repeatCount="2000" fill="hold" grpId="1" nodeType="afterEffect">
                                  <p:stCondLst>
                                    <p:cond delay="0"/>
                                  </p:stCondLst>
                                  <p:childTnLst>
                                    <p:anim calcmode="discrete" valueType="str">
                                      <p:cBhvr>
                                        <p:cTn id="20" dur="1000" fill="hold"/>
                                        <p:tgtEl>
                                          <p:spTgt spid="19"/>
                                        </p:tgtEl>
                                        <p:attrNameLst>
                                          <p:attrName>style.visibility</p:attrName>
                                        </p:attrNameLst>
                                      </p:cBhvr>
                                      <p:tavLst>
                                        <p:tav tm="0">
                                          <p:val>
                                            <p:strVal val="hidden"/>
                                          </p:val>
                                        </p:tav>
                                        <p:tav tm="50000">
                                          <p:val>
                                            <p:strVal val="visible"/>
                                          </p:val>
                                        </p:tav>
                                      </p:tavLst>
                                    </p:anim>
                                  </p:childTnLst>
                                </p:cTn>
                              </p:par>
                              <p:par>
                                <p:cTn id="21" presetID="35" presetClass="emph" presetSubtype="0" repeatCount="2000" fill="hold" grpId="1" nodeType="withEffect">
                                  <p:stCondLst>
                                    <p:cond delay="0"/>
                                  </p:stCondLst>
                                  <p:childTnLst>
                                    <p:anim calcmode="discrete" valueType="str">
                                      <p:cBhvr>
                                        <p:cTn id="22"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p:cTn id="27" dur="1000" fill="hold"/>
                                        <p:tgtEl>
                                          <p:spTgt spid="3075"/>
                                        </p:tgtEl>
                                        <p:attrNameLst>
                                          <p:attrName>ppt_x</p:attrName>
                                        </p:attrNameLst>
                                      </p:cBhvr>
                                      <p:tavLst>
                                        <p:tav tm="0">
                                          <p:val>
                                            <p:strVal val="#ppt_x-.2"/>
                                          </p:val>
                                        </p:tav>
                                        <p:tav tm="100000">
                                          <p:val>
                                            <p:strVal val="#ppt_x"/>
                                          </p:val>
                                        </p:tav>
                                      </p:tavLst>
                                    </p:anim>
                                    <p:anim calcmode="lin" valueType="num">
                                      <p:cBhvr>
                                        <p:cTn id="28"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75"/>
                                        </p:tgtEl>
                                      </p:cBhvr>
                                    </p:animEffect>
                                  </p:childTnLst>
                                </p:cTn>
                              </p:par>
                              <p:par>
                                <p:cTn id="30" presetID="29" presetClass="entr" presetSubtype="0"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1000" fill="hold"/>
                                        <p:tgtEl>
                                          <p:spTgt spid="3074"/>
                                        </p:tgtEl>
                                        <p:attrNameLst>
                                          <p:attrName>ppt_x</p:attrName>
                                        </p:attrNameLst>
                                      </p:cBhvr>
                                      <p:tavLst>
                                        <p:tav tm="0">
                                          <p:val>
                                            <p:strVal val="#ppt_x-.2"/>
                                          </p:val>
                                        </p:tav>
                                        <p:tav tm="100000">
                                          <p:val>
                                            <p:strVal val="#ppt_x"/>
                                          </p:val>
                                        </p:tav>
                                      </p:tavLst>
                                    </p:anim>
                                    <p:anim calcmode="lin" valueType="num">
                                      <p:cBhvr>
                                        <p:cTn id="33"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447800"/>
            <a:ext cx="1066800" cy="1015663"/>
          </a:xfrm>
          <a:prstGeom prst="rect">
            <a:avLst/>
          </a:prstGeom>
          <a:noFill/>
        </p:spPr>
        <p:txBody>
          <a:bodyPr wrap="square" rtlCol="0">
            <a:spAutoFit/>
          </a:bodyPr>
          <a:lstStyle/>
          <a:p>
            <a:r>
              <a:rPr lang="zh-CN" altLang="en-US" sz="6000" b="1" smtClean="0">
                <a:solidFill>
                  <a:prstClr val="black"/>
                </a:solidFill>
                <a:latin typeface="Adobe Kaiti Std R" pitchFamily="18" charset="-128"/>
                <a:ea typeface="Adobe Kaiti Std R" pitchFamily="18" charset="-128"/>
              </a:rPr>
              <a:t>讠</a:t>
            </a:r>
            <a:endParaRPr lang="en-US" sz="6000" b="1" dirty="0">
              <a:solidFill>
                <a:prstClr val="black"/>
              </a:solidFill>
              <a:latin typeface="Adobe Kaiti Std R" pitchFamily="18" charset="-128"/>
              <a:ea typeface="Adobe Kaiti Std R" pitchFamily="18" charset="-128"/>
            </a:endParaRPr>
          </a:p>
        </p:txBody>
      </p:sp>
      <p:sp>
        <p:nvSpPr>
          <p:cNvPr id="6" name="TextBox 5"/>
          <p:cNvSpPr txBox="1"/>
          <p:nvPr/>
        </p:nvSpPr>
        <p:spPr>
          <a:xfrm>
            <a:off x="2590800" y="1447800"/>
            <a:ext cx="1066800" cy="1107996"/>
          </a:xfrm>
          <a:prstGeom prst="rect">
            <a:avLst/>
          </a:prstGeom>
          <a:noFill/>
        </p:spPr>
        <p:txBody>
          <a:bodyPr wrap="square" rtlCol="0">
            <a:spAutoFit/>
          </a:bodyPr>
          <a:lstStyle/>
          <a:p>
            <a:r>
              <a:rPr lang="zh-TW" altLang="en-US" sz="6600" b="1" dirty="0">
                <a:solidFill>
                  <a:srgbClr val="0070C0"/>
                </a:solidFill>
                <a:latin typeface="Adobe Kaiti Std R" pitchFamily="18" charset="-128"/>
                <a:ea typeface="Adobe Kaiti Std R" pitchFamily="18" charset="-128"/>
              </a:rPr>
              <a:t>午</a:t>
            </a:r>
            <a:endParaRPr lang="en-US" sz="6600" b="1" dirty="0">
              <a:solidFill>
                <a:srgbClr val="0070C0"/>
              </a:solidFill>
              <a:latin typeface="Adobe Kaiti Std R" pitchFamily="18" charset="-128"/>
              <a:ea typeface="Adobe Kaiti Std R" pitchFamily="18" charset="-128"/>
            </a:endParaRPr>
          </a:p>
        </p:txBody>
      </p:sp>
      <p:pic>
        <p:nvPicPr>
          <p:cNvPr id="7170" name="Picture 2" descr="C:\Users\Meishing\Dropbox\meizhouhuayu\pics\許.png"/>
          <p:cNvPicPr>
            <a:picLocks noChangeAspect="1" noChangeArrowheads="1"/>
          </p:cNvPicPr>
          <p:nvPr/>
        </p:nvPicPr>
        <p:blipFill>
          <a:blip r:embed="rId4" cstate="print">
            <a:lum bright="-10000" contrast="20000"/>
          </a:blip>
          <a:srcRect/>
          <a:stretch>
            <a:fillRect/>
          </a:stretch>
        </p:blipFill>
        <p:spPr bwMode="auto">
          <a:xfrm>
            <a:off x="4038600" y="4038600"/>
            <a:ext cx="3343275" cy="1000125"/>
          </a:xfrm>
          <a:prstGeom prst="rect">
            <a:avLst/>
          </a:prstGeom>
          <a:noFill/>
        </p:spPr>
      </p:pic>
      <p:pic>
        <p:nvPicPr>
          <p:cNvPr id="7171" name="Picture 3" descr="C:\Users\Meishing\Dropbox\meizhouhuayu\pics\言.png"/>
          <p:cNvPicPr>
            <a:picLocks noChangeAspect="1" noChangeArrowheads="1"/>
          </p:cNvPicPr>
          <p:nvPr/>
        </p:nvPicPr>
        <p:blipFill>
          <a:blip r:embed="rId5" cstate="print">
            <a:lum bright="-10000" contrast="20000"/>
          </a:blip>
          <a:srcRect/>
          <a:stretch>
            <a:fillRect/>
          </a:stretch>
        </p:blipFill>
        <p:spPr bwMode="auto">
          <a:xfrm>
            <a:off x="4038600" y="1447800"/>
            <a:ext cx="4629150" cy="981075"/>
          </a:xfrm>
          <a:prstGeom prst="rect">
            <a:avLst/>
          </a:prstGeom>
          <a:noFill/>
        </p:spPr>
      </p:pic>
      <p:pic>
        <p:nvPicPr>
          <p:cNvPr id="7172" name="Picture 4" descr="C:\Users\Meishing\Dropbox\meizhouhuayu\pics\午.png"/>
          <p:cNvPicPr>
            <a:picLocks noChangeAspect="1" noChangeArrowheads="1"/>
          </p:cNvPicPr>
          <p:nvPr/>
        </p:nvPicPr>
        <p:blipFill>
          <a:blip r:embed="rId6" cstate="print">
            <a:lum bright="-10000" contrast="20000"/>
          </a:blip>
          <a:srcRect/>
          <a:stretch>
            <a:fillRect/>
          </a:stretch>
        </p:blipFill>
        <p:spPr bwMode="auto">
          <a:xfrm>
            <a:off x="4038600" y="2743200"/>
            <a:ext cx="4629150" cy="1000125"/>
          </a:xfrm>
          <a:prstGeom prst="rect">
            <a:avLst/>
          </a:prstGeom>
          <a:noFill/>
        </p:spPr>
      </p:pic>
      <p:sp>
        <p:nvSpPr>
          <p:cNvPr id="9" name="TextBox 8"/>
          <p:cNvSpPr txBox="1"/>
          <p:nvPr/>
        </p:nvSpPr>
        <p:spPr>
          <a:xfrm>
            <a:off x="5943600" y="6400800"/>
            <a:ext cx="2971800" cy="276999"/>
          </a:xfrm>
          <a:prstGeom prst="rect">
            <a:avLst/>
          </a:prstGeom>
          <a:solidFill>
            <a:srgbClr val="FFFF00"/>
          </a:solidFill>
          <a:ln>
            <a:solidFill>
              <a:schemeClr val="tx1"/>
            </a:solidFill>
          </a:ln>
        </p:spPr>
        <p:txBody>
          <a:bodyPr wrap="square" rtlCol="0">
            <a:spAutoFit/>
          </a:bodyPr>
          <a:lstStyle/>
          <a:p>
            <a:pPr algn="ctr"/>
            <a:r>
              <a:rPr lang="zh-CN" altLang="en-US" sz="1200" dirty="0" smtClean="0">
                <a:solidFill>
                  <a:prstClr val="black"/>
                </a:solidFill>
              </a:rPr>
              <a:t>参考资料：国际电脑汉字及异体字知识库</a:t>
            </a:r>
            <a:endParaRPr lang="zh-CN" altLang="en-US" sz="1200" dirty="0">
              <a:solidFill>
                <a:prstClr val="black"/>
              </a:solidFill>
            </a:endParaRPr>
          </a:p>
        </p:txBody>
      </p:sp>
      <p:pic>
        <p:nvPicPr>
          <p:cNvPr id="10" name="Picture 2" descr="C:\Users\Meishing\Desktop\meizhou pics\31-1.png"/>
          <p:cNvPicPr>
            <a:picLocks noChangeAspect="1" noChangeArrowheads="1"/>
          </p:cNvPicPr>
          <p:nvPr/>
        </p:nvPicPr>
        <p:blipFill>
          <a:blip r:embed="rId7" cstate="print">
            <a:lum bright="-10000" contrast="40000"/>
          </a:blip>
          <a:srcRect l="33333" r="48334"/>
          <a:stretch>
            <a:fillRect/>
          </a:stretch>
        </p:blipFill>
        <p:spPr bwMode="auto">
          <a:xfrm>
            <a:off x="457200" y="1295400"/>
            <a:ext cx="1676400" cy="1115457"/>
          </a:xfrm>
          <a:prstGeom prst="rect">
            <a:avLst/>
          </a:prstGeom>
          <a:noFill/>
        </p:spPr>
      </p:pic>
    </p:spTree>
    <p:extLst>
      <p:ext uri="{BB962C8B-B14F-4D97-AF65-F5344CB8AC3E}">
        <p14:creationId xmlns:p14="http://schemas.microsoft.com/office/powerpoint/2010/main" xmlns="" val="3659142020"/>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p:cTn id="18" dur="1000" fill="hold"/>
                                        <p:tgtEl>
                                          <p:spTgt spid="7170"/>
                                        </p:tgtEl>
                                        <p:attrNameLst>
                                          <p:attrName>ppt_x</p:attrName>
                                        </p:attrNameLst>
                                      </p:cBhvr>
                                      <p:tavLst>
                                        <p:tav tm="0">
                                          <p:val>
                                            <p:strVal val="#ppt_x-.2"/>
                                          </p:val>
                                        </p:tav>
                                        <p:tav tm="100000">
                                          <p:val>
                                            <p:strVal val="#ppt_x"/>
                                          </p:val>
                                        </p:tav>
                                      </p:tavLst>
                                    </p:anim>
                                    <p:anim calcmode="lin" valueType="num">
                                      <p:cBhvr>
                                        <p:cTn id="19"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170"/>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7171"/>
                                        </p:tgtEl>
                                        <p:attrNameLst>
                                          <p:attrName>style.visibility</p:attrName>
                                        </p:attrNameLst>
                                      </p:cBhvr>
                                      <p:to>
                                        <p:strVal val="visible"/>
                                      </p:to>
                                    </p:set>
                                    <p:anim calcmode="lin" valueType="num">
                                      <p:cBhvr>
                                        <p:cTn id="25" dur="1000" fill="hold"/>
                                        <p:tgtEl>
                                          <p:spTgt spid="7171"/>
                                        </p:tgtEl>
                                        <p:attrNameLst>
                                          <p:attrName>ppt_x</p:attrName>
                                        </p:attrNameLst>
                                      </p:cBhvr>
                                      <p:tavLst>
                                        <p:tav tm="0">
                                          <p:val>
                                            <p:strVal val="#ppt_x-.2"/>
                                          </p:val>
                                        </p:tav>
                                        <p:tav tm="100000">
                                          <p:val>
                                            <p:strVal val="#ppt_x"/>
                                          </p:val>
                                        </p:tav>
                                      </p:tavLst>
                                    </p:anim>
                                    <p:anim calcmode="lin" valueType="num">
                                      <p:cBhvr>
                                        <p:cTn id="26" dur="1000" fill="hold"/>
                                        <p:tgtEl>
                                          <p:spTgt spid="717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71"/>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7172"/>
                                        </p:tgtEl>
                                        <p:attrNameLst>
                                          <p:attrName>style.visibility</p:attrName>
                                        </p:attrNameLst>
                                      </p:cBhvr>
                                      <p:to>
                                        <p:strVal val="visible"/>
                                      </p:to>
                                    </p:set>
                                    <p:anim calcmode="lin" valueType="num">
                                      <p:cBhvr>
                                        <p:cTn id="32" dur="1000" fill="hold"/>
                                        <p:tgtEl>
                                          <p:spTgt spid="7172"/>
                                        </p:tgtEl>
                                        <p:attrNameLst>
                                          <p:attrName>ppt_x</p:attrName>
                                        </p:attrNameLst>
                                      </p:cBhvr>
                                      <p:tavLst>
                                        <p:tav tm="0">
                                          <p:val>
                                            <p:strVal val="#ppt_x-.2"/>
                                          </p:val>
                                        </p:tav>
                                        <p:tav tm="100000">
                                          <p:val>
                                            <p:strVal val="#ppt_x"/>
                                          </p:val>
                                        </p:tav>
                                      </p:tavLst>
                                    </p:anim>
                                    <p:anim calcmode="lin" valueType="num">
                                      <p:cBhvr>
                                        <p:cTn id="33" dur="10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971800" y="1371600"/>
            <a:ext cx="1371600" cy="369332"/>
          </a:xfrm>
          <a:prstGeom prst="rect">
            <a:avLst/>
          </a:prstGeom>
          <a:noFill/>
        </p:spPr>
        <p:txBody>
          <a:bodyPr wrap="square" rtlCol="0">
            <a:spAutoFit/>
          </a:bodyPr>
          <a:lstStyle/>
          <a:p>
            <a:endParaRPr lang="en-US" dirty="0">
              <a:solidFill>
                <a:prstClr val="black"/>
              </a:solidFill>
            </a:endParaRPr>
          </a:p>
        </p:txBody>
      </p:sp>
      <p:sp>
        <p:nvSpPr>
          <p:cNvPr id="19" name="TextBox 18"/>
          <p:cNvSpPr txBox="1"/>
          <p:nvPr/>
        </p:nvSpPr>
        <p:spPr>
          <a:xfrm>
            <a:off x="2438400" y="990600"/>
            <a:ext cx="1524000" cy="2400657"/>
          </a:xfrm>
          <a:prstGeom prst="rect">
            <a:avLst/>
          </a:prstGeom>
          <a:noFill/>
        </p:spPr>
        <p:txBody>
          <a:bodyPr wrap="square" rtlCol="0">
            <a:spAutoFit/>
          </a:bodyPr>
          <a:lstStyle/>
          <a:p>
            <a:r>
              <a:rPr lang="zh-TW" altLang="en-US" sz="15000" dirty="0">
                <a:solidFill>
                  <a:prstClr val="black"/>
                </a:solidFill>
                <a:latin typeface="Adobe Kaiti Std R" pitchFamily="18" charset="-128"/>
                <a:ea typeface="Adobe Kaiti Std R" pitchFamily="18" charset="-128"/>
              </a:rPr>
              <a:t>半</a:t>
            </a:r>
            <a:endParaRPr lang="en-US" sz="15000" dirty="0">
              <a:solidFill>
                <a:prstClr val="black"/>
              </a:solidFill>
              <a:latin typeface="Adobe Kaiti Std R" pitchFamily="18" charset="-128"/>
              <a:ea typeface="Adobe Kaiti Std R" pitchFamily="18" charset="-128"/>
            </a:endParaRPr>
          </a:p>
        </p:txBody>
      </p:sp>
      <p:sp>
        <p:nvSpPr>
          <p:cNvPr id="11" name="TextBox 10"/>
          <p:cNvSpPr txBox="1"/>
          <p:nvPr/>
        </p:nvSpPr>
        <p:spPr>
          <a:xfrm>
            <a:off x="5715000" y="1524000"/>
            <a:ext cx="2362200" cy="523220"/>
          </a:xfrm>
          <a:prstGeom prst="rect">
            <a:avLst/>
          </a:prstGeom>
          <a:solidFill>
            <a:srgbClr val="FFFF00"/>
          </a:solidFill>
          <a:ln>
            <a:solidFill>
              <a:schemeClr val="tx1"/>
            </a:solidFill>
          </a:ln>
        </p:spPr>
        <p:txBody>
          <a:bodyPr wrap="square" rtlCol="0">
            <a:spAutoFit/>
          </a:bodyPr>
          <a:lstStyle/>
          <a:p>
            <a:pPr algn="ctr"/>
            <a:r>
              <a:rPr lang="zh-TW" altLang="en-US" sz="2800" dirty="0">
                <a:solidFill>
                  <a:prstClr val="black"/>
                </a:solidFill>
                <a:latin typeface="Adobe Kaiti Std R" pitchFamily="18" charset="-128"/>
                <a:ea typeface="Adobe Kaiti Std R" pitchFamily="18" charset="-128"/>
              </a:rPr>
              <a:t>相似字：羊</a:t>
            </a:r>
            <a:endParaRPr lang="en-US" sz="2800" dirty="0">
              <a:solidFill>
                <a:prstClr val="black"/>
              </a:solidFill>
              <a:latin typeface="Adobe Kaiti Std R" pitchFamily="18" charset="-128"/>
              <a:ea typeface="Adobe Kaiti Std R" pitchFamily="18" charset="-128"/>
            </a:endParaRPr>
          </a:p>
        </p:txBody>
      </p:sp>
      <p:sp>
        <p:nvSpPr>
          <p:cNvPr id="12" name="TextBox 11"/>
          <p:cNvSpPr txBox="1"/>
          <p:nvPr/>
        </p:nvSpPr>
        <p:spPr>
          <a:xfrm>
            <a:off x="5257800" y="2514600"/>
            <a:ext cx="3276600" cy="523220"/>
          </a:xfrm>
          <a:prstGeom prst="rect">
            <a:avLst/>
          </a:prstGeom>
          <a:solidFill>
            <a:srgbClr val="FFFF00"/>
          </a:solidFill>
          <a:ln>
            <a:solidFill>
              <a:schemeClr val="tx1"/>
            </a:solidFill>
          </a:ln>
        </p:spPr>
        <p:txBody>
          <a:bodyPr wrap="square" rtlCol="0">
            <a:spAutoFit/>
          </a:bodyPr>
          <a:lstStyle/>
          <a:p>
            <a:pPr algn="ctr"/>
            <a:r>
              <a:rPr lang="zh-TW" altLang="en-US" sz="2800" dirty="0" smtClean="0">
                <a:solidFill>
                  <a:prstClr val="black"/>
                </a:solidFill>
                <a:latin typeface="Adobe Kaiti Std R" pitchFamily="18" charset="-128"/>
                <a:ea typeface="Adobe Kaiti Std R" pitchFamily="18" charset="-128"/>
              </a:rPr>
              <a:t>形</a:t>
            </a:r>
            <a:r>
              <a:rPr lang="zh-CN" altLang="en-US" sz="2800" dirty="0" smtClean="0">
                <a:solidFill>
                  <a:prstClr val="black"/>
                </a:solidFill>
                <a:latin typeface="Adobe Kaiti Std R" pitchFamily="18" charset="-128"/>
                <a:ea typeface="Adobe Kaiti Std R" pitchFamily="18" charset="-128"/>
              </a:rPr>
              <a:t>声</a:t>
            </a:r>
            <a:r>
              <a:rPr lang="zh-TW" altLang="en-US" sz="2800" dirty="0" smtClean="0">
                <a:solidFill>
                  <a:prstClr val="black"/>
                </a:solidFill>
                <a:latin typeface="Adobe Kaiti Std R" pitchFamily="18" charset="-128"/>
                <a:ea typeface="Adobe Kaiti Std R" pitchFamily="18" charset="-128"/>
              </a:rPr>
              <a:t>字： 拌</a:t>
            </a:r>
            <a:r>
              <a:rPr lang="en-US" altLang="zh-TW" sz="2800" dirty="0" smtClean="0">
                <a:solidFill>
                  <a:prstClr val="black"/>
                </a:solidFill>
                <a:latin typeface="Adobe Kaiti Std R" pitchFamily="18" charset="-128"/>
                <a:ea typeface="Adobe Kaiti Std R" pitchFamily="18" charset="-128"/>
              </a:rPr>
              <a:t>/</a:t>
            </a:r>
            <a:r>
              <a:rPr lang="zh-TW" altLang="en-US" sz="2800" dirty="0" smtClean="0">
                <a:solidFill>
                  <a:prstClr val="black"/>
                </a:solidFill>
                <a:latin typeface="Adobe Kaiti Std R" pitchFamily="18" charset="-128"/>
                <a:ea typeface="Adobe Kaiti Std R" pitchFamily="18" charset="-128"/>
              </a:rPr>
              <a:t>伴</a:t>
            </a:r>
            <a:r>
              <a:rPr lang="en-US" altLang="zh-TW" sz="2800" dirty="0" smtClean="0">
                <a:solidFill>
                  <a:prstClr val="black"/>
                </a:solidFill>
                <a:latin typeface="Adobe Kaiti Std R" pitchFamily="18" charset="-128"/>
                <a:ea typeface="Adobe Kaiti Std R" pitchFamily="18" charset="-128"/>
              </a:rPr>
              <a:t>/</a:t>
            </a:r>
            <a:r>
              <a:rPr lang="zh-TW" altLang="en-US" sz="2800" dirty="0" smtClean="0">
                <a:solidFill>
                  <a:prstClr val="black"/>
                </a:solidFill>
                <a:latin typeface="Adobe Kaiti Std R" pitchFamily="18" charset="-128"/>
                <a:ea typeface="Adobe Kaiti Std R" pitchFamily="18" charset="-128"/>
              </a:rPr>
              <a:t>绊</a:t>
            </a:r>
            <a:endParaRPr lang="en-US" sz="2800" dirty="0">
              <a:solidFill>
                <a:prstClr val="black"/>
              </a:solidFill>
              <a:latin typeface="Adobe Kaiti Std R" pitchFamily="18" charset="-128"/>
              <a:ea typeface="Adobe Kaiti Std R" pitchFamily="18" charset="-128"/>
            </a:endParaRPr>
          </a:p>
        </p:txBody>
      </p:sp>
      <p:pic>
        <p:nvPicPr>
          <p:cNvPr id="4098" name="Picture 2" descr="C:\Users\Meishing\Dropbox\meizhouhuayu\pics\半.png"/>
          <p:cNvPicPr>
            <a:picLocks noChangeAspect="1" noChangeArrowheads="1"/>
          </p:cNvPicPr>
          <p:nvPr/>
        </p:nvPicPr>
        <p:blipFill>
          <a:blip r:embed="rId4" cstate="print">
            <a:lum bright="-10000" contrast="20000"/>
          </a:blip>
          <a:srcRect/>
          <a:stretch>
            <a:fillRect/>
          </a:stretch>
        </p:blipFill>
        <p:spPr bwMode="auto">
          <a:xfrm>
            <a:off x="304800" y="3429000"/>
            <a:ext cx="2085975" cy="990600"/>
          </a:xfrm>
          <a:prstGeom prst="rect">
            <a:avLst/>
          </a:prstGeom>
          <a:noFill/>
        </p:spPr>
      </p:pic>
      <p:pic>
        <p:nvPicPr>
          <p:cNvPr id="4099" name="Picture 3" descr="C:\Users\Meishing\Dropbox\meizhouhuayu\pics\半-文.png"/>
          <p:cNvPicPr>
            <a:picLocks noChangeAspect="1" noChangeArrowheads="1"/>
          </p:cNvPicPr>
          <p:nvPr/>
        </p:nvPicPr>
        <p:blipFill>
          <a:blip r:embed="rId5" cstate="print">
            <a:lum bright="-10000" contrast="20000"/>
          </a:blip>
          <a:srcRect/>
          <a:stretch>
            <a:fillRect/>
          </a:stretch>
        </p:blipFill>
        <p:spPr bwMode="auto">
          <a:xfrm>
            <a:off x="304800" y="4953000"/>
            <a:ext cx="5495925" cy="495300"/>
          </a:xfrm>
          <a:prstGeom prst="rect">
            <a:avLst/>
          </a:prstGeom>
          <a:noFill/>
        </p:spPr>
      </p:pic>
      <p:sp>
        <p:nvSpPr>
          <p:cNvPr id="16" name="TextBox 15"/>
          <p:cNvSpPr txBox="1"/>
          <p:nvPr/>
        </p:nvSpPr>
        <p:spPr>
          <a:xfrm>
            <a:off x="2209800" y="838200"/>
            <a:ext cx="2057400" cy="2862322"/>
          </a:xfrm>
          <a:prstGeom prst="rect">
            <a:avLst/>
          </a:prstGeom>
          <a:noFill/>
        </p:spPr>
        <p:txBody>
          <a:bodyPr wrap="square" rtlCol="0">
            <a:spAutoFit/>
          </a:bodyPr>
          <a:lstStyle/>
          <a:p>
            <a:r>
              <a:rPr lang="zh-TW" altLang="en-US" sz="18000" dirty="0">
                <a:solidFill>
                  <a:srgbClr val="FF0000"/>
                </a:solidFill>
                <a:latin typeface="Adobe Kaiti Std R" pitchFamily="18" charset="-128"/>
                <a:ea typeface="Adobe Kaiti Std R" pitchFamily="18" charset="-128"/>
              </a:rPr>
              <a:t>丨</a:t>
            </a:r>
            <a:endParaRPr lang="en-US" sz="18000" dirty="0">
              <a:solidFill>
                <a:srgbClr val="FF0000"/>
              </a:solidFill>
              <a:latin typeface="Adobe Kaiti Std R" pitchFamily="18" charset="-128"/>
              <a:ea typeface="Adobe Kaiti Std R" pitchFamily="18" charset="-128"/>
            </a:endParaRPr>
          </a:p>
        </p:txBody>
      </p:sp>
      <p:sp>
        <p:nvSpPr>
          <p:cNvPr id="13" name="TextBox 12"/>
          <p:cNvSpPr txBox="1"/>
          <p:nvPr/>
        </p:nvSpPr>
        <p:spPr>
          <a:xfrm>
            <a:off x="5943600" y="6248400"/>
            <a:ext cx="2971800" cy="276999"/>
          </a:xfrm>
          <a:prstGeom prst="rect">
            <a:avLst/>
          </a:prstGeom>
          <a:solidFill>
            <a:srgbClr val="FFFF00"/>
          </a:solidFill>
          <a:ln>
            <a:solidFill>
              <a:schemeClr val="tx1"/>
            </a:solidFill>
          </a:ln>
        </p:spPr>
        <p:txBody>
          <a:bodyPr wrap="square" rtlCol="0">
            <a:spAutoFit/>
          </a:bodyPr>
          <a:lstStyle/>
          <a:p>
            <a:pPr algn="ctr"/>
            <a:r>
              <a:rPr lang="zh-CN" altLang="en-US" sz="1200" dirty="0" smtClean="0">
                <a:solidFill>
                  <a:prstClr val="black"/>
                </a:solidFill>
              </a:rPr>
              <a:t>参考资料：国际电脑汉字及异体字知识库</a:t>
            </a:r>
            <a:endParaRPr lang="zh-CN" altLang="en-US" sz="1200" dirty="0">
              <a:solidFill>
                <a:prstClr val="black"/>
              </a:solidFill>
            </a:endParaRPr>
          </a:p>
        </p:txBody>
      </p:sp>
      <p:pic>
        <p:nvPicPr>
          <p:cNvPr id="14" name="Picture 2" descr="C:\Users\Meishing\Desktop\meizhou pics\31-1.png"/>
          <p:cNvPicPr>
            <a:picLocks noChangeAspect="1" noChangeArrowheads="1"/>
          </p:cNvPicPr>
          <p:nvPr/>
        </p:nvPicPr>
        <p:blipFill>
          <a:blip r:embed="rId6" cstate="print">
            <a:lum bright="-10000" contrast="40000"/>
          </a:blip>
          <a:srcRect l="71667" r="15833"/>
          <a:stretch>
            <a:fillRect/>
          </a:stretch>
        </p:blipFill>
        <p:spPr bwMode="auto">
          <a:xfrm>
            <a:off x="838200" y="1524000"/>
            <a:ext cx="1143000" cy="1115457"/>
          </a:xfrm>
          <a:prstGeom prst="rect">
            <a:avLst/>
          </a:prstGeom>
          <a:noFill/>
        </p:spPr>
      </p:pic>
    </p:spTree>
    <p:extLst>
      <p:ext uri="{BB962C8B-B14F-4D97-AF65-F5344CB8AC3E}">
        <p14:creationId xmlns:p14="http://schemas.microsoft.com/office/powerpoint/2010/main" xmlns="" val="4045915282"/>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0" fill="hold"/>
                                        <p:tgtEl>
                                          <p:spTgt spid="16"/>
                                        </p:tgtEl>
                                        <p:attrNameLst>
                                          <p:attrName>ppt_x</p:attrName>
                                        </p:attrNameLst>
                                      </p:cBhvr>
                                      <p:tavLst>
                                        <p:tav tm="0">
                                          <p:val>
                                            <p:strVal val="#ppt_x"/>
                                          </p:val>
                                        </p:tav>
                                        <p:tav tm="100000">
                                          <p:val>
                                            <p:strVal val="#ppt_x"/>
                                          </p:val>
                                        </p:tav>
                                      </p:tavLst>
                                    </p:anim>
                                    <p:anim calcmode="lin" valueType="num">
                                      <p:cBhvr additive="base">
                                        <p:cTn id="8" dur="3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6" presetClass="emph" presetSubtype="0" repeatCount="3000" fill="hold" grpId="1" nodeType="afterEffect">
                                  <p:stCondLst>
                                    <p:cond delay="0"/>
                                  </p:stCondLst>
                                  <p:childTnLst>
                                    <p:animEffect transition="out" filter="fade">
                                      <p:cBhvr>
                                        <p:cTn id="11" dur="1000" tmFilter="0, 0; .2, .5; .8, .5; 1, 0"/>
                                        <p:tgtEl>
                                          <p:spTgt spid="16"/>
                                        </p:tgtEl>
                                      </p:cBhvr>
                                    </p:animEffect>
                                    <p:animScale>
                                      <p:cBhvr>
                                        <p:cTn id="12" dur="50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ppt_x</p:attrName>
                                        </p:attrNameLst>
                                      </p:cBhvr>
                                      <p:tavLst>
                                        <p:tav tm="0">
                                          <p:val>
                                            <p:strVal val="#ppt_x-.2"/>
                                          </p:val>
                                        </p:tav>
                                        <p:tav tm="100000">
                                          <p:val>
                                            <p:strVal val="#ppt_x"/>
                                          </p:val>
                                        </p:tav>
                                      </p:tavLst>
                                    </p:anim>
                                    <p:anim calcmode="lin" valueType="num">
                                      <p:cBhvr>
                                        <p:cTn id="1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098"/>
                                        </p:tgtEl>
                                      </p:cBhvr>
                                    </p:animEffect>
                                  </p:childTnLst>
                                </p:cTn>
                              </p:par>
                              <p:par>
                                <p:cTn id="20" presetID="29" presetClass="entr" presetSubtype="0"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anim calcmode="lin" valueType="num">
                                      <p:cBhvr>
                                        <p:cTn id="22" dur="1000" fill="hold"/>
                                        <p:tgtEl>
                                          <p:spTgt spid="4099"/>
                                        </p:tgtEl>
                                        <p:attrNameLst>
                                          <p:attrName>ppt_x</p:attrName>
                                        </p:attrNameLst>
                                      </p:cBhvr>
                                      <p:tavLst>
                                        <p:tav tm="0">
                                          <p:val>
                                            <p:strVal val="#ppt_x-.2"/>
                                          </p:val>
                                        </p:tav>
                                        <p:tav tm="100000">
                                          <p:val>
                                            <p:strVal val="#ppt_x"/>
                                          </p:val>
                                        </p:tav>
                                      </p:tavLst>
                                    </p:anim>
                                    <p:anim calcmode="lin" valueType="num">
                                      <p:cBhvr>
                                        <p:cTn id="23" dur="1000" fill="hold"/>
                                        <p:tgtEl>
                                          <p:spTgt spid="409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57600" y="3962400"/>
            <a:ext cx="3352800" cy="523220"/>
          </a:xfrm>
          <a:prstGeom prst="rect">
            <a:avLst/>
          </a:prstGeom>
          <a:solidFill>
            <a:srgbClr val="FFFF00"/>
          </a:solidFill>
          <a:ln>
            <a:solidFill>
              <a:schemeClr val="tx1"/>
            </a:solidFill>
          </a:ln>
        </p:spPr>
        <p:txBody>
          <a:bodyPr wrap="square" rtlCol="0">
            <a:spAutoFit/>
          </a:bodyPr>
          <a:lstStyle/>
          <a:p>
            <a:pPr algn="ctr"/>
            <a:r>
              <a:rPr lang="zh-TW" altLang="en-US" sz="2800" smtClean="0">
                <a:solidFill>
                  <a:prstClr val="black"/>
                </a:solidFill>
                <a:latin typeface="Adobe Kaiti Std R" pitchFamily="18" charset="-128"/>
                <a:ea typeface="Adobe Kaiti Std R" pitchFamily="18" charset="-128"/>
              </a:rPr>
              <a:t>形</a:t>
            </a:r>
            <a:r>
              <a:rPr lang="zh-CN" altLang="en-US" sz="2800" dirty="0" smtClean="0">
                <a:solidFill>
                  <a:prstClr val="black"/>
                </a:solidFill>
                <a:latin typeface="Adobe Kaiti Std R" pitchFamily="18" charset="-128"/>
                <a:ea typeface="Adobe Kaiti Std R" pitchFamily="18" charset="-128"/>
              </a:rPr>
              <a:t>声</a:t>
            </a:r>
            <a:r>
              <a:rPr lang="zh-TW" altLang="en-US" sz="2800" dirty="0" smtClean="0">
                <a:solidFill>
                  <a:prstClr val="black"/>
                </a:solidFill>
                <a:latin typeface="Adobe Kaiti Std R" pitchFamily="18" charset="-128"/>
                <a:ea typeface="Adobe Kaiti Std R" pitchFamily="18" charset="-128"/>
              </a:rPr>
              <a:t>字</a:t>
            </a:r>
            <a:r>
              <a:rPr lang="zh-TW" altLang="en-US" sz="2800" dirty="0">
                <a:solidFill>
                  <a:prstClr val="black"/>
                </a:solidFill>
                <a:latin typeface="Adobe Kaiti Std R" pitchFamily="18" charset="-128"/>
                <a:ea typeface="Adobe Kaiti Std R" pitchFamily="18" charset="-128"/>
              </a:rPr>
              <a:t>：占</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佔</a:t>
            </a:r>
            <a:r>
              <a:rPr lang="en-US" altLang="zh-TW" sz="2800" dirty="0">
                <a:solidFill>
                  <a:prstClr val="black"/>
                </a:solidFill>
                <a:latin typeface="Adobe Kaiti Std R" pitchFamily="18" charset="-128"/>
                <a:ea typeface="Adobe Kaiti Std R" pitchFamily="18" charset="-128"/>
              </a:rPr>
              <a:t>/</a:t>
            </a:r>
            <a:r>
              <a:rPr lang="zh-TW" altLang="en-US" sz="2800" dirty="0">
                <a:solidFill>
                  <a:prstClr val="black"/>
                </a:solidFill>
                <a:latin typeface="Adobe Kaiti Std R" pitchFamily="18" charset="-128"/>
                <a:ea typeface="Adobe Kaiti Std R" pitchFamily="18" charset="-128"/>
              </a:rPr>
              <a:t>沾</a:t>
            </a:r>
            <a:endParaRPr lang="en-US" sz="2800" dirty="0">
              <a:solidFill>
                <a:prstClr val="black"/>
              </a:solidFill>
              <a:latin typeface="Adobe Kaiti Std R" pitchFamily="18" charset="-128"/>
              <a:ea typeface="Adobe Kaiti Std R" pitchFamily="18" charset="-128"/>
            </a:endParaRPr>
          </a:p>
        </p:txBody>
      </p:sp>
      <p:sp>
        <p:nvSpPr>
          <p:cNvPr id="4" name="TextBox 3"/>
          <p:cNvSpPr txBox="1"/>
          <p:nvPr/>
        </p:nvSpPr>
        <p:spPr>
          <a:xfrm>
            <a:off x="5943600" y="6400800"/>
            <a:ext cx="2971800" cy="276999"/>
          </a:xfrm>
          <a:prstGeom prst="rect">
            <a:avLst/>
          </a:prstGeom>
          <a:solidFill>
            <a:srgbClr val="FFFF00"/>
          </a:solidFill>
          <a:ln>
            <a:solidFill>
              <a:schemeClr val="tx1"/>
            </a:solidFill>
          </a:ln>
        </p:spPr>
        <p:txBody>
          <a:bodyPr wrap="square" rtlCol="0">
            <a:spAutoFit/>
          </a:bodyPr>
          <a:lstStyle/>
          <a:p>
            <a:pPr algn="ctr"/>
            <a:r>
              <a:rPr lang="zh-CN" altLang="en-US" sz="1200" dirty="0" smtClean="0">
                <a:solidFill>
                  <a:prstClr val="black"/>
                </a:solidFill>
              </a:rPr>
              <a:t>参考资料：国际电脑汉字及异体字知识库</a:t>
            </a:r>
            <a:endParaRPr lang="zh-CN" altLang="en-US" sz="1200" dirty="0">
              <a:solidFill>
                <a:prstClr val="black"/>
              </a:solidFill>
            </a:endParaRPr>
          </a:p>
        </p:txBody>
      </p:sp>
      <p:sp>
        <p:nvSpPr>
          <p:cNvPr id="5" name="TextBox 4"/>
          <p:cNvSpPr txBox="1"/>
          <p:nvPr/>
        </p:nvSpPr>
        <p:spPr>
          <a:xfrm rot="21393097">
            <a:off x="3779214" y="1429762"/>
            <a:ext cx="1981200" cy="1569660"/>
          </a:xfrm>
          <a:prstGeom prst="rect">
            <a:avLst/>
          </a:prstGeom>
          <a:noFill/>
        </p:spPr>
        <p:txBody>
          <a:bodyPr wrap="square" rtlCol="0">
            <a:spAutoFit/>
          </a:bodyPr>
          <a:lstStyle/>
          <a:p>
            <a:pPr algn="r"/>
            <a:r>
              <a:rPr lang="zh-TW" altLang="en-US" sz="9600" b="1" dirty="0" smtClean="0">
                <a:solidFill>
                  <a:srgbClr val="FF0000"/>
                </a:solidFill>
                <a:latin typeface="Adobe Kaiti Std R" pitchFamily="18" charset="-128"/>
                <a:ea typeface="Adobe Kaiti Std R" pitchFamily="18" charset="-128"/>
              </a:rPr>
              <a:t>立</a:t>
            </a:r>
            <a:endParaRPr lang="en-US" sz="9600" b="1" dirty="0">
              <a:solidFill>
                <a:srgbClr val="FF0000"/>
              </a:solidFill>
              <a:latin typeface="Adobe Kaiti Std R" pitchFamily="18" charset="-128"/>
              <a:ea typeface="Adobe Kaiti Std R" pitchFamily="18" charset="-128"/>
            </a:endParaRPr>
          </a:p>
        </p:txBody>
      </p:sp>
      <p:sp>
        <p:nvSpPr>
          <p:cNvPr id="6" name="TextBox 5"/>
          <p:cNvSpPr txBox="1"/>
          <p:nvPr/>
        </p:nvSpPr>
        <p:spPr>
          <a:xfrm>
            <a:off x="5036606" y="1418287"/>
            <a:ext cx="1981200" cy="1569660"/>
          </a:xfrm>
          <a:prstGeom prst="rect">
            <a:avLst/>
          </a:prstGeom>
          <a:noFill/>
        </p:spPr>
        <p:txBody>
          <a:bodyPr wrap="square" rtlCol="0">
            <a:spAutoFit/>
          </a:bodyPr>
          <a:lstStyle/>
          <a:p>
            <a:r>
              <a:rPr lang="zh-TW" altLang="en-US" sz="9600" b="1" dirty="0" smtClean="0">
                <a:solidFill>
                  <a:srgbClr val="0070C0"/>
                </a:solidFill>
                <a:latin typeface="Adobe Kaiti Std R" pitchFamily="18" charset="-128"/>
                <a:ea typeface="Adobe Kaiti Std R" pitchFamily="18" charset="-128"/>
              </a:rPr>
              <a:t>占</a:t>
            </a:r>
            <a:endParaRPr lang="en-US" sz="9600" b="1" dirty="0">
              <a:solidFill>
                <a:srgbClr val="0070C0"/>
              </a:solidFill>
              <a:latin typeface="Adobe Kaiti Std R" pitchFamily="18" charset="-128"/>
              <a:ea typeface="Adobe Kaiti Std R" pitchFamily="18" charset="-128"/>
            </a:endParaRPr>
          </a:p>
        </p:txBody>
      </p:sp>
      <p:pic>
        <p:nvPicPr>
          <p:cNvPr id="7" name="Picture 2" descr="C:\Users\Meishing\Desktop\meizhou pics\31-1.png"/>
          <p:cNvPicPr>
            <a:picLocks noChangeAspect="1" noChangeArrowheads="1"/>
          </p:cNvPicPr>
          <p:nvPr/>
        </p:nvPicPr>
        <p:blipFill>
          <a:blip r:embed="rId4" cstate="print">
            <a:lum bright="-10000" contrast="40000"/>
          </a:blip>
          <a:srcRect l="87500"/>
          <a:stretch>
            <a:fillRect/>
          </a:stretch>
        </p:blipFill>
        <p:spPr bwMode="auto">
          <a:xfrm>
            <a:off x="838200" y="1600200"/>
            <a:ext cx="1143000" cy="1115457"/>
          </a:xfrm>
          <a:prstGeom prst="rect">
            <a:avLst/>
          </a:prstGeom>
          <a:noFill/>
        </p:spPr>
      </p:pic>
    </p:spTree>
    <p:extLst>
      <p:ext uri="{BB962C8B-B14F-4D97-AF65-F5344CB8AC3E}">
        <p14:creationId xmlns:p14="http://schemas.microsoft.com/office/powerpoint/2010/main" xmlns="" val="172321090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8" presetClass="entr" presetSubtype="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2000"/>
                                        <p:tgtEl>
                                          <p:spTgt spid="6"/>
                                        </p:tgtEl>
                                      </p:cBhvr>
                                    </p:animEffect>
                                  </p:childTnLst>
                                </p:cTn>
                              </p:par>
                            </p:childTnLst>
                          </p:cTn>
                        </p:par>
                        <p:par>
                          <p:cTn id="13" fill="hold">
                            <p:stCondLst>
                              <p:cond delay="4000"/>
                            </p:stCondLst>
                            <p:childTnLst>
                              <p:par>
                                <p:cTn id="14" presetID="35" presetClass="emph" presetSubtype="0" fill="hold" grpId="1" nodeType="afterEffect">
                                  <p:stCondLst>
                                    <p:cond delay="0"/>
                                  </p:stCondLst>
                                  <p:childTnLst>
                                    <p:anim calcmode="discrete" valueType="str">
                                      <p:cBhvr>
                                        <p:cTn id="15" dur="1000" fill="hold"/>
                                        <p:tgtEl>
                                          <p:spTgt spid="5"/>
                                        </p:tgtEl>
                                        <p:attrNameLst>
                                          <p:attrName>style.visibility</p:attrName>
                                        </p:attrNameLst>
                                      </p:cBhvr>
                                      <p:tavLst>
                                        <p:tav tm="0">
                                          <p:val>
                                            <p:strVal val="hidden"/>
                                          </p:val>
                                        </p:tav>
                                        <p:tav tm="50000">
                                          <p:val>
                                            <p:strVal val="visible"/>
                                          </p:val>
                                        </p:tav>
                                      </p:tavLst>
                                    </p:anim>
                                  </p:childTnLst>
                                </p:cTn>
                              </p:par>
                              <p:par>
                                <p:cTn id="16" presetID="35" presetClass="emph" presetSubtype="0" fill="hold" grpId="1" nodeType="withEffect">
                                  <p:stCondLst>
                                    <p:cond delay="0"/>
                                  </p:stCondLst>
                                  <p:childTnLst>
                                    <p:anim calcmode="discrete" valueType="str">
                                      <p:cBhvr>
                                        <p:cTn id="17"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305800" cy="1066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sz="6000" dirty="0" smtClean="0">
                <a:solidFill>
                  <a:schemeClr val="tx1"/>
                </a:solidFill>
                <a:latin typeface="Adobe Kaiti Std R" pitchFamily="18" charset="-128"/>
                <a:ea typeface="Adobe Kaiti Std R" pitchFamily="18" charset="-128"/>
              </a:rPr>
              <a:t>拼字</a:t>
            </a:r>
            <a:endParaRPr lang="en-US" sz="6000" dirty="0">
              <a:solidFill>
                <a:schemeClr val="tx1"/>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382507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976</Words>
  <Application>Microsoft Office PowerPoint</Application>
  <PresentationFormat>On-screen Show (4:3)</PresentationFormat>
  <Paragraphs>218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第三册第一课补充资料</vt:lpstr>
      <vt:lpstr>Slide 2</vt:lpstr>
      <vt:lpstr>Slide 3</vt:lpstr>
      <vt:lpstr>Slide 4</vt:lpstr>
      <vt:lpstr>Slide 5</vt:lpstr>
      <vt:lpstr>Slide 6</vt:lpstr>
      <vt:lpstr>Slide 7</vt:lpstr>
      <vt:lpstr>Slide 8</vt:lpstr>
      <vt:lpstr>拼字</vt:lpstr>
      <vt:lpstr>Slide 10</vt:lpstr>
      <vt:lpstr>Slide 11</vt:lpstr>
      <vt:lpstr>旧字新词（一）</vt:lpstr>
      <vt:lpstr>Slide 13</vt:lpstr>
      <vt:lpstr>Slide 14</vt:lpstr>
      <vt:lpstr>Slide 15</vt:lpstr>
      <vt:lpstr>Slide 16</vt:lpstr>
      <vt:lpstr>Slide 17</vt:lpstr>
      <vt:lpstr>Slide 18</vt:lpstr>
      <vt:lpstr>Slide 19</vt:lpstr>
      <vt:lpstr>Slide 20</vt:lpstr>
      <vt:lpstr>旧字新词（二）</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第一課補充資料</dc:title>
  <dc:creator>Yali</dc:creator>
  <cp:lastModifiedBy>Meishing</cp:lastModifiedBy>
  <cp:revision>9</cp:revision>
  <dcterms:created xsi:type="dcterms:W3CDTF">2014-07-09T04:54:08Z</dcterms:created>
  <dcterms:modified xsi:type="dcterms:W3CDTF">2014-08-19T04:14:44Z</dcterms:modified>
</cp:coreProperties>
</file>